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8"/>
  </p:notesMasterIdLst>
  <p:sldIdLst>
    <p:sldId id="378" r:id="rId5"/>
    <p:sldId id="372" r:id="rId6"/>
    <p:sldId id="373" r:id="rId7"/>
    <p:sldId id="259" r:id="rId8"/>
    <p:sldId id="379" r:id="rId9"/>
    <p:sldId id="392" r:id="rId10"/>
    <p:sldId id="260" r:id="rId11"/>
    <p:sldId id="394" r:id="rId12"/>
    <p:sldId id="395" r:id="rId13"/>
    <p:sldId id="397" r:id="rId14"/>
    <p:sldId id="261" r:id="rId15"/>
    <p:sldId id="393" r:id="rId16"/>
    <p:sldId id="263" r:id="rId17"/>
    <p:sldId id="267" r:id="rId18"/>
    <p:sldId id="268" r:id="rId19"/>
    <p:sldId id="398" r:id="rId20"/>
    <p:sldId id="399" r:id="rId21"/>
    <p:sldId id="400" r:id="rId22"/>
    <p:sldId id="401" r:id="rId23"/>
    <p:sldId id="402" r:id="rId24"/>
    <p:sldId id="270" r:id="rId25"/>
    <p:sldId id="272" r:id="rId26"/>
    <p:sldId id="391" r:id="rId2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0" d="100"/>
          <a:sy n="70" d="100"/>
        </p:scale>
        <p:origin x="130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9597006-3089-4F53-8AC6-A26F6294F896}" type="datetimeFigureOut">
              <a:rPr lang="en-IN" smtClean="0"/>
              <a:t>09-08-2023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F3277CD-5484-494C-BC08-0F866D73CFBB}" type="slidenum">
              <a:rPr lang="en-IN" smtClean="0"/>
              <a:t>‹#›</a:t>
            </a:fld>
            <a:endParaRPr lang="en-IN"/>
          </a:p>
        </p:txBody>
      </p:sp>
    </p:spTree>
    <p:extLst>
      <p:ext uri="{BB962C8B-B14F-4D97-AF65-F5344CB8AC3E}">
        <p14:creationId xmlns:p14="http://schemas.microsoft.com/office/powerpoint/2010/main" val="192471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E0B277C-17CB-432A-8C2F-544391189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299A5-2104-4241-807A-73BE69A2E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a:extLst>
              <a:ext uri="{FF2B5EF4-FFF2-40B4-BE49-F238E27FC236}">
                <a16:creationId xmlns:a16="http://schemas.microsoft.com/office/drawing/2014/main" id="{2C8B8FC2-0C9A-462D-A65B-0B241A10AC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C141B1B-7171-4450-B1E9-45D1BE64481E}"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14255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391008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28600"/>
            <a:ext cx="8881872" cy="853439"/>
          </a:xfrm>
          <a:prstGeom prst="rect">
            <a:avLst/>
          </a:prstGeom>
          <a:blipFill>
            <a:blip r:embed="rId9" cstate="print"/>
            <a:stretch>
              <a:fillRect/>
            </a:stretch>
          </a:blipFill>
        </p:spPr>
        <p:txBody>
          <a:bodyPr wrap="square" lIns="0" tIns="0" rIns="0" bIns="0" rtlCol="0"/>
          <a:lstStyle/>
          <a:p>
            <a:endParaRPr/>
          </a:p>
        </p:txBody>
      </p:sp>
      <p:sp>
        <p:nvSpPr>
          <p:cNvPr id="17" name="bg object 17"/>
          <p:cNvSpPr/>
          <p:nvPr/>
        </p:nvSpPr>
        <p:spPr>
          <a:xfrm>
            <a:off x="6789419" y="252983"/>
            <a:ext cx="2081783" cy="790956"/>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880" y="2479928"/>
            <a:ext cx="9032239" cy="848995"/>
          </a:xfrm>
          <a:prstGeom prst="rect">
            <a:avLst/>
          </a:prstGeom>
        </p:spPr>
        <p:txBody>
          <a:bodyPr wrap="square" lIns="0" tIns="0" rIns="0" bIns="0">
            <a:spAutoFit/>
          </a:bodyPr>
          <a:lstStyle>
            <a:lvl1pPr>
              <a:defRPr sz="2700" b="0" i="0">
                <a:solidFill>
                  <a:srgbClr val="92176C"/>
                </a:solidFill>
                <a:latin typeface="Carlito"/>
                <a:cs typeface="Carlito"/>
              </a:defRPr>
            </a:lvl1pPr>
          </a:lstStyle>
          <a:p>
            <a:endParaRPr/>
          </a:p>
        </p:txBody>
      </p:sp>
      <p:sp>
        <p:nvSpPr>
          <p:cNvPr id="3" name="Holder 3"/>
          <p:cNvSpPr>
            <a:spLocks noGrp="1"/>
          </p:cNvSpPr>
          <p:nvPr>
            <p:ph type="body" idx="1"/>
          </p:nvPr>
        </p:nvSpPr>
        <p:spPr>
          <a:xfrm>
            <a:off x="178307" y="1095755"/>
            <a:ext cx="8501380" cy="2514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1228725" y="1503484"/>
            <a:ext cx="6686550" cy="1068266"/>
          </a:xfrm>
          <a:solidFill>
            <a:schemeClr val="bg1">
              <a:lumMod val="85000"/>
            </a:schemeClr>
          </a:solidFill>
        </p:spPr>
        <p:txBody>
          <a:bodyPr vert="horz" wrap="square" lIns="51435" tIns="25718" rIns="51435" bIns="25718" numCol="1" rtlCol="0" anchor="ctr" anchorCtr="0" compatLnSpc="1">
            <a:prstTxWarp prst="textNoShape">
              <a:avLst/>
            </a:prstTxWarp>
            <a:normAutofit/>
          </a:bodyPr>
          <a:lstStyle/>
          <a:p>
            <a:pPr algn="ctr">
              <a:defRPr/>
            </a:pPr>
            <a:r>
              <a:rPr lang="en-US" altLang="en-US" dirty="0">
                <a:ea typeface="ヒラギノ角ゴ Pro W3"/>
              </a:rPr>
              <a:t>Develop Enterprise Application</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1228725" y="2623646"/>
            <a:ext cx="44005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400" dirty="0">
                <a:solidFill>
                  <a:srgbClr val="93176C"/>
                </a:solidFill>
                <a:latin typeface="Calibri" panose="020F0502020204030204" pitchFamily="34" charset="0"/>
              </a:rPr>
              <a:t>Module Project: </a:t>
            </a:r>
            <a:r>
              <a:rPr lang="id-ID" altLang="en-US" sz="1400" dirty="0">
                <a:solidFill>
                  <a:srgbClr val="93176C"/>
                </a:solidFill>
                <a:latin typeface="Calibri" panose="020F0502020204030204" pitchFamily="34" charset="0"/>
              </a:rPr>
              <a:t>Meals on Wheels </a:t>
            </a:r>
            <a:r>
              <a:rPr lang="en-US" altLang="en-US" sz="1400" dirty="0">
                <a:solidFill>
                  <a:srgbClr val="93176C"/>
                </a:solidFill>
                <a:latin typeface="Calibri" panose="020F0502020204030204" pitchFamily="34" charset="0"/>
              </a:rPr>
              <a:t>Web Application</a:t>
            </a:r>
            <a:endParaRPr lang="en-GB" altLang="en-US" sz="14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1228725" y="4343401"/>
            <a:ext cx="3243263"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Start Date	:</a:t>
            </a:r>
            <a:r>
              <a:rPr lang="id-ID" altLang="en-US" sz="1050" b="1" dirty="0">
                <a:latin typeface="+mn-lt"/>
              </a:rPr>
              <a:t> 13 June 2023</a:t>
            </a:r>
            <a:r>
              <a:rPr lang="en-US" altLang="en-US" sz="1050" b="1" dirty="0">
                <a:latin typeface="+mn-lt"/>
              </a:rPr>
              <a:t>  </a:t>
            </a:r>
          </a:p>
          <a:p>
            <a:pPr>
              <a:lnSpc>
                <a:spcPts val="1350"/>
              </a:lnSpc>
              <a:spcBef>
                <a:spcPts val="150"/>
              </a:spcBef>
              <a:spcAft>
                <a:spcPts val="150"/>
              </a:spcAft>
              <a:defRPr/>
            </a:pPr>
            <a:r>
              <a:rPr lang="en-US" altLang="en-US" sz="1050" b="1" dirty="0">
                <a:latin typeface="+mn-lt"/>
              </a:rPr>
              <a:t>End Date	: </a:t>
            </a:r>
            <a:r>
              <a:rPr lang="id-ID" altLang="en-US" sz="1050" b="1" dirty="0">
                <a:latin typeface="+mn-lt"/>
              </a:rPr>
              <a:t>07 July 2023</a:t>
            </a:r>
            <a:endParaRPr lang="en-US" altLang="en-US" sz="1050" b="1" dirty="0">
              <a:latin typeface="+mn-lt"/>
            </a:endParaRPr>
          </a:p>
          <a:p>
            <a:pPr>
              <a:lnSpc>
                <a:spcPts val="1350"/>
              </a:lnSpc>
              <a:spcBef>
                <a:spcPts val="150"/>
              </a:spcBef>
              <a:spcAft>
                <a:spcPts val="150"/>
              </a:spcAft>
              <a:defRPr/>
            </a:pPr>
            <a:r>
              <a:rPr lang="en-US" altLang="en-US" sz="1050" b="1" dirty="0">
                <a:latin typeface="+mn-lt"/>
              </a:rPr>
              <a:t>Submission Date: </a:t>
            </a:r>
            <a:endParaRPr lang="en-US" altLang="en-US" sz="105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239118" y="3094435"/>
            <a:ext cx="6076082" cy="669131"/>
          </a:xfrm>
          <a:prstGeom prst="rect">
            <a:avLst/>
          </a:prstGeom>
          <a:solidFill>
            <a:schemeClr val="bg1">
              <a:lumMod val="95000"/>
            </a:schemeClr>
          </a:solidFill>
          <a:ln>
            <a:noFill/>
          </a:ln>
        </p:spPr>
        <p:txBody>
          <a:bodyPr lIns="91440" tIns="45720" rIns="91440" bIns="45720" anchor="t"/>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400" b="1" dirty="0">
                <a:latin typeface="+mn-lt"/>
                <a:ea typeface="ヒラギノ角ゴ Pro W3"/>
              </a:rPr>
              <a:t>Module: </a:t>
            </a:r>
            <a:r>
              <a:rPr lang="en-US" altLang="en-US" sz="1400" dirty="0">
                <a:latin typeface="+mn-lt"/>
                <a:ea typeface="ヒラギノ角ゴ Pro W3"/>
              </a:rPr>
              <a:t> Develop Enterprise Application</a:t>
            </a:r>
            <a:endParaRPr lang="en-US" altLang="en-US" sz="1400" dirty="0">
              <a:latin typeface="+mn-lt"/>
            </a:endParaRPr>
          </a:p>
          <a:p>
            <a:pPr>
              <a:lnSpc>
                <a:spcPts val="1350"/>
              </a:lnSpc>
              <a:spcBef>
                <a:spcPts val="150"/>
              </a:spcBef>
              <a:spcAft>
                <a:spcPts val="150"/>
              </a:spcAft>
              <a:defRPr/>
            </a:pPr>
            <a:r>
              <a:rPr lang="id-ID" altLang="en-US" sz="1400" dirty="0">
                <a:latin typeface="+mn-lt"/>
                <a:ea typeface="ヒラギノ角ゴ Pro W3"/>
              </a:rPr>
              <a:t>Assignment</a:t>
            </a:r>
            <a:r>
              <a:rPr lang="en-US" altLang="en-US" sz="1400" dirty="0">
                <a:latin typeface="+mn-lt"/>
                <a:ea typeface="ヒラギノ角ゴ Pro W3"/>
              </a:rPr>
              <a:t>: Application Development for </a:t>
            </a:r>
            <a:r>
              <a:rPr lang="id-ID" altLang="en-US" sz="1400" dirty="0">
                <a:latin typeface="+mn-lt"/>
                <a:ea typeface="ヒラギノ角ゴ Pro W3"/>
              </a:rPr>
              <a:t>Meals on Wheels </a:t>
            </a:r>
            <a:r>
              <a:rPr lang="en-US" altLang="en-US" sz="1400" dirty="0">
                <a:latin typeface="+mn-lt"/>
                <a:ea typeface="ヒラギノ角ゴ Pro W3"/>
              </a:rPr>
              <a:t>Web Application</a:t>
            </a:r>
            <a:endParaRPr lang="en-US" altLang="en-US" sz="1400" dirty="0">
              <a:latin typeface="+mn-lt"/>
              <a:ea typeface="ヒラギノ角ゴ Pro W3"/>
              <a:cs typeface="Calibri"/>
            </a:endParaRP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599709" y="4343401"/>
            <a:ext cx="3243263" cy="756047"/>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050" b="1" dirty="0">
                <a:latin typeface="+mn-lt"/>
              </a:rPr>
              <a:t>Learner Name:</a:t>
            </a:r>
            <a:r>
              <a:rPr lang="id-ID" altLang="en-US" sz="1050" b="1" dirty="0">
                <a:latin typeface="+mn-lt"/>
              </a:rPr>
              <a:t> Agung Yuda Pratama</a:t>
            </a:r>
            <a:r>
              <a:rPr lang="en-US" altLang="en-US" sz="1050" b="1" dirty="0">
                <a:latin typeface="+mn-lt"/>
              </a:rPr>
              <a:t>	</a:t>
            </a:r>
          </a:p>
          <a:p>
            <a:pPr>
              <a:lnSpc>
                <a:spcPts val="1350"/>
              </a:lnSpc>
              <a:spcBef>
                <a:spcPts val="150"/>
              </a:spcBef>
              <a:spcAft>
                <a:spcPts val="150"/>
              </a:spcAft>
              <a:defRPr/>
            </a:pPr>
            <a:r>
              <a:rPr lang="en-US" altLang="en-US" sz="1050" b="1" dirty="0">
                <a:latin typeface="+mn-lt"/>
              </a:rPr>
              <a:t>Enrollment ID: </a:t>
            </a:r>
            <a:r>
              <a:rPr lang="id-ID" altLang="en-US" sz="1050" b="1" dirty="0">
                <a:latin typeface="+mn-lt"/>
              </a:rPr>
              <a:t> BDSE-0922-076</a:t>
            </a:r>
            <a:endParaRPr lang="en-US" altLang="en-US" sz="1050" b="1" dirty="0">
              <a:latin typeface="+mn-lt"/>
            </a:endParaRPr>
          </a:p>
          <a:p>
            <a:pPr>
              <a:lnSpc>
                <a:spcPts val="1350"/>
              </a:lnSpc>
              <a:spcBef>
                <a:spcPts val="150"/>
              </a:spcBef>
              <a:spcAft>
                <a:spcPts val="150"/>
              </a:spcAft>
              <a:defRPr/>
            </a:pPr>
            <a:r>
              <a:rPr lang="en-US" altLang="en-US" sz="1050" b="1" dirty="0">
                <a:latin typeface="+mn-lt"/>
              </a:rPr>
              <a:t>Presentation Date: </a:t>
            </a:r>
            <a:r>
              <a:rPr lang="id-ID" altLang="en-US" sz="1050" b="1" dirty="0">
                <a:latin typeface="+mn-lt"/>
              </a:rPr>
              <a:t> 11 July 2023</a:t>
            </a:r>
            <a:r>
              <a:rPr lang="en-US" altLang="en-US" sz="1050" b="1" dirty="0">
                <a:latin typeface="+mn-lt"/>
              </a:rPr>
              <a:t>	</a:t>
            </a:r>
          </a:p>
          <a:p>
            <a:pPr>
              <a:lnSpc>
                <a:spcPts val="1350"/>
              </a:lnSpc>
              <a:spcBef>
                <a:spcPts val="150"/>
              </a:spcBef>
              <a:spcAft>
                <a:spcPts val="150"/>
              </a:spcAft>
              <a:defRPr/>
            </a:pPr>
            <a:endParaRPr lang="en-US" altLang="en-US" sz="105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1138AA-DAF0-4E4B-B037-C0384D97B663}"/>
              </a:ext>
            </a:extLst>
          </p:cNvPr>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5" name="object 3">
            <a:extLst>
              <a:ext uri="{FF2B5EF4-FFF2-40B4-BE49-F238E27FC236}">
                <a16:creationId xmlns:a16="http://schemas.microsoft.com/office/drawing/2014/main" id="{3DDA514C-2C2D-4183-A1AE-3D4ECD762550}"/>
              </a:ext>
            </a:extLst>
          </p:cNvPr>
          <p:cNvGrpSpPr/>
          <p:nvPr/>
        </p:nvGrpSpPr>
        <p:grpSpPr>
          <a:xfrm>
            <a:off x="-42799" y="1147572"/>
            <a:ext cx="8982710" cy="5651500"/>
            <a:chOff x="15240" y="1147572"/>
            <a:chExt cx="8982710" cy="5651500"/>
          </a:xfrm>
        </p:grpSpPr>
        <p:sp>
          <p:nvSpPr>
            <p:cNvPr id="6" name="object 4">
              <a:extLst>
                <a:ext uri="{FF2B5EF4-FFF2-40B4-BE49-F238E27FC236}">
                  <a16:creationId xmlns:a16="http://schemas.microsoft.com/office/drawing/2014/main" id="{A8F8EDD2-E9E3-4AFF-B0D8-94468453F68B}"/>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A875337D-E3E0-4BE2-B171-E69A7138AB54}"/>
                </a:ext>
              </a:extLst>
            </p:cNvPr>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503FBF3B-B3F3-4DD5-8F84-A118A9A5DDCF}"/>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045351DA-CFB0-4B8E-B023-E68426CF4F99}"/>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941BFF28-E24E-4768-910C-57F261CB56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253" y="1232408"/>
            <a:ext cx="7723214" cy="5400000"/>
          </a:xfrm>
          <a:prstGeom prst="rect">
            <a:avLst/>
          </a:prstGeom>
        </p:spPr>
      </p:pic>
    </p:spTree>
    <p:extLst>
      <p:ext uri="{BB962C8B-B14F-4D97-AF65-F5344CB8AC3E}">
        <p14:creationId xmlns:p14="http://schemas.microsoft.com/office/powerpoint/2010/main" val="154560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6640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3. Project Milestones &amp;</a:t>
            </a:r>
            <a:r>
              <a:rPr sz="2800" spc="-20" dirty="0">
                <a:solidFill>
                  <a:srgbClr val="FFFFFF"/>
                </a:solidFill>
                <a:latin typeface="Arial"/>
                <a:cs typeface="Arial"/>
              </a:rPr>
              <a:t> </a:t>
            </a:r>
            <a:r>
              <a:rPr sz="2800" spc="-70" dirty="0">
                <a:solidFill>
                  <a:srgbClr val="FFFFFF"/>
                </a:solidFill>
                <a:latin typeface="Arial"/>
                <a:cs typeface="Arial"/>
              </a:rPr>
              <a:t>Tasks</a:t>
            </a:r>
            <a:endParaRPr sz="2800"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1550937595"/>
              </p:ext>
            </p:extLst>
          </p:nvPr>
        </p:nvGraphicFramePr>
        <p:xfrm>
          <a:off x="178307" y="1095755"/>
          <a:ext cx="8490585" cy="3855741"/>
        </p:xfrm>
        <a:graphic>
          <a:graphicData uri="http://schemas.openxmlformats.org/drawingml/2006/table">
            <a:tbl>
              <a:tblPr firstRow="1" bandRow="1">
                <a:tableStyleId>{2D5ABB26-0587-4C30-8999-92F81FD0307C}</a:tableStyleId>
              </a:tblPr>
              <a:tblGrid>
                <a:gridCol w="1042035">
                  <a:extLst>
                    <a:ext uri="{9D8B030D-6E8A-4147-A177-3AD203B41FA5}">
                      <a16:colId xmlns:a16="http://schemas.microsoft.com/office/drawing/2014/main" val="20000"/>
                    </a:ext>
                  </a:extLst>
                </a:gridCol>
                <a:gridCol w="5864860">
                  <a:extLst>
                    <a:ext uri="{9D8B030D-6E8A-4147-A177-3AD203B41FA5}">
                      <a16:colId xmlns:a16="http://schemas.microsoft.com/office/drawing/2014/main" val="20001"/>
                    </a:ext>
                  </a:extLst>
                </a:gridCol>
                <a:gridCol w="1583690">
                  <a:extLst>
                    <a:ext uri="{9D8B030D-6E8A-4147-A177-3AD203B41FA5}">
                      <a16:colId xmlns:a16="http://schemas.microsoft.com/office/drawing/2014/main" val="20002"/>
                    </a:ext>
                  </a:extLst>
                </a:gridCol>
              </a:tblGrid>
              <a:tr h="902957">
                <a:tc>
                  <a:txBody>
                    <a:bodyPr/>
                    <a:lstStyle/>
                    <a:p>
                      <a:pPr marL="183515">
                        <a:lnSpc>
                          <a:spcPct val="100000"/>
                        </a:lnSpc>
                        <a:spcBef>
                          <a:spcPts val="1000"/>
                        </a:spcBef>
                      </a:pPr>
                      <a:r>
                        <a:rPr sz="1800" b="1" spc="-5" dirty="0">
                          <a:solidFill>
                            <a:srgbClr val="FFFFFF"/>
                          </a:solidFill>
                          <a:latin typeface="Carlito"/>
                          <a:cs typeface="Carlito"/>
                        </a:rPr>
                        <a:t>Project</a:t>
                      </a:r>
                      <a:endParaRPr sz="1800" dirty="0">
                        <a:latin typeface="Carlito"/>
                        <a:cs typeface="Carlito"/>
                      </a:endParaRPr>
                    </a:p>
                    <a:p>
                      <a:pPr marL="186690">
                        <a:lnSpc>
                          <a:spcPct val="100000"/>
                        </a:lnSpc>
                        <a:spcBef>
                          <a:spcPts val="5"/>
                        </a:spcBef>
                      </a:pPr>
                      <a:r>
                        <a:rPr sz="1800" b="1" spc="-35" dirty="0">
                          <a:solidFill>
                            <a:srgbClr val="FFFFFF"/>
                          </a:solidFill>
                          <a:latin typeface="Carlito"/>
                          <a:cs typeface="Carlito"/>
                        </a:rPr>
                        <a:t>Task</a:t>
                      </a:r>
                      <a:r>
                        <a:rPr sz="1800" b="1" spc="-110" dirty="0">
                          <a:solidFill>
                            <a:srgbClr val="FFFFFF"/>
                          </a:solidFill>
                          <a:latin typeface="Carlito"/>
                          <a:cs typeface="Carlito"/>
                        </a:rPr>
                        <a:t> </a:t>
                      </a:r>
                      <a:r>
                        <a:rPr sz="1800" b="1" dirty="0">
                          <a:solidFill>
                            <a:srgbClr val="FFFFFF"/>
                          </a:solidFill>
                          <a:latin typeface="Carlito"/>
                          <a:cs typeface="Carlito"/>
                        </a:rPr>
                        <a:t>ID</a:t>
                      </a:r>
                      <a:endParaRPr sz="1800" dirty="0">
                        <a:latin typeface="Carlito"/>
                        <a:cs typeface="Carlito"/>
                      </a:endParaRPr>
                    </a:p>
                  </a:txBody>
                  <a:tcPr marL="0" marR="0" marT="127000"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0"/>
                        </a:spcBef>
                      </a:pPr>
                      <a:endParaRPr sz="1800" dirty="0">
                        <a:latin typeface="Times New Roman"/>
                        <a:cs typeface="Times New Roman"/>
                      </a:endParaRPr>
                    </a:p>
                    <a:p>
                      <a:pPr algn="ctr">
                        <a:lnSpc>
                          <a:spcPct val="100000"/>
                        </a:lnSpc>
                        <a:spcBef>
                          <a:spcPts val="5"/>
                        </a:spcBef>
                      </a:pPr>
                      <a:r>
                        <a:rPr sz="1800" b="1" spc="-5" dirty="0">
                          <a:solidFill>
                            <a:srgbClr val="FFFFFF"/>
                          </a:solidFill>
                          <a:latin typeface="Carlito"/>
                          <a:cs typeface="Carlito"/>
                        </a:rPr>
                        <a:t>Project </a:t>
                      </a:r>
                      <a:r>
                        <a:rPr sz="1800" b="1" spc="-35" dirty="0">
                          <a:solidFill>
                            <a:srgbClr val="FFFFFF"/>
                          </a:solidFill>
                          <a:latin typeface="Carlito"/>
                          <a:cs typeface="Carlito"/>
                        </a:rPr>
                        <a:t>Task</a:t>
                      </a:r>
                      <a:r>
                        <a:rPr sz="1800" b="1" spc="-20" dirty="0">
                          <a:solidFill>
                            <a:srgbClr val="FFFFFF"/>
                          </a:solidFill>
                          <a:latin typeface="Carlito"/>
                          <a:cs typeface="Carlito"/>
                        </a:rPr>
                        <a:t> </a:t>
                      </a:r>
                      <a:r>
                        <a:rPr sz="1800" b="1" spc="-5" dirty="0">
                          <a:solidFill>
                            <a:srgbClr val="FFFFFF"/>
                          </a:solidFill>
                          <a:latin typeface="Carlito"/>
                          <a:cs typeface="Carlito"/>
                        </a:rPr>
                        <a:t>Description</a:t>
                      </a:r>
                      <a:endParaRPr sz="1800" dirty="0">
                        <a:latin typeface="Carlito"/>
                        <a:cs typeface="Carlito"/>
                      </a:endParaRPr>
                    </a:p>
                  </a:txBody>
                  <a:tcPr marL="0" marR="0" marT="1270"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3810" algn="ctr">
                        <a:lnSpc>
                          <a:spcPct val="100000"/>
                        </a:lnSpc>
                        <a:spcBef>
                          <a:spcPts val="1000"/>
                        </a:spcBef>
                      </a:pPr>
                      <a:r>
                        <a:rPr sz="1800" b="1" spc="-5" dirty="0">
                          <a:solidFill>
                            <a:srgbClr val="FFFFFF"/>
                          </a:solidFill>
                          <a:latin typeface="Carlito"/>
                          <a:cs typeface="Carlito"/>
                        </a:rPr>
                        <a:t>Project</a:t>
                      </a:r>
                      <a:endParaRPr sz="1800">
                        <a:latin typeface="Carlito"/>
                        <a:cs typeface="Carlito"/>
                      </a:endParaRPr>
                    </a:p>
                    <a:p>
                      <a:pPr marL="4445" algn="ctr">
                        <a:lnSpc>
                          <a:spcPct val="100000"/>
                        </a:lnSpc>
                        <a:spcBef>
                          <a:spcPts val="5"/>
                        </a:spcBef>
                      </a:pPr>
                      <a:r>
                        <a:rPr sz="1800" b="1" spc="-5" dirty="0">
                          <a:solidFill>
                            <a:srgbClr val="FFFFFF"/>
                          </a:solidFill>
                          <a:latin typeface="Carlito"/>
                          <a:cs typeface="Carlito"/>
                        </a:rPr>
                        <a:t>Milestone</a:t>
                      </a:r>
                      <a:r>
                        <a:rPr sz="1800" b="1" spc="-65" dirty="0">
                          <a:solidFill>
                            <a:srgbClr val="FFFFFF"/>
                          </a:solidFill>
                          <a:latin typeface="Carlito"/>
                          <a:cs typeface="Carlito"/>
                        </a:rPr>
                        <a:t> </a:t>
                      </a:r>
                      <a:r>
                        <a:rPr sz="1800" b="1" dirty="0">
                          <a:solidFill>
                            <a:srgbClr val="FFFFFF"/>
                          </a:solidFill>
                          <a:latin typeface="Carlito"/>
                          <a:cs typeface="Carlito"/>
                        </a:rPr>
                        <a:t>ID</a:t>
                      </a:r>
                      <a:endParaRPr sz="1800">
                        <a:latin typeface="Carlito"/>
                        <a:cs typeface="Carlito"/>
                      </a:endParaRPr>
                    </a:p>
                  </a:txBody>
                  <a:tcPr marL="0" marR="0" marT="127000"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582732">
                <a:tc>
                  <a:txBody>
                    <a:bodyPr/>
                    <a:lstStyle/>
                    <a:p>
                      <a:pPr marL="47625" algn="ctr">
                        <a:lnSpc>
                          <a:spcPts val="2105"/>
                        </a:lnSpc>
                      </a:pPr>
                      <a:r>
                        <a:rPr sz="1800" dirty="0">
                          <a:latin typeface="Carlito"/>
                          <a:cs typeface="Carlito"/>
                        </a:rPr>
                        <a:t>1</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Define the project purpose, problem statement, project objective and project scope</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1</a:t>
                      </a:r>
                    </a:p>
                  </a:txBody>
                  <a:tcPr marL="0" marR="0" marT="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582732">
                <a:tc>
                  <a:txBody>
                    <a:bodyPr/>
                    <a:lstStyle/>
                    <a:p>
                      <a:pPr marL="47625" algn="ctr">
                        <a:lnSpc>
                          <a:spcPts val="2105"/>
                        </a:lnSpc>
                      </a:pPr>
                      <a:r>
                        <a:rPr sz="1800" dirty="0">
                          <a:latin typeface="Carlito"/>
                          <a:cs typeface="Carlito"/>
                        </a:rPr>
                        <a:t>2</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9539">
                        <a:lnSpc>
                          <a:spcPts val="2105"/>
                        </a:lnSpc>
                      </a:pPr>
                      <a:r>
                        <a:rPr lang="en-US" sz="1800" dirty="0">
                          <a:latin typeface="Carlito"/>
                          <a:cs typeface="Carlito"/>
                        </a:rPr>
                        <a:t>Define the functional and non-functional requirement of the project</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697230" algn="r">
                        <a:lnSpc>
                          <a:spcPts val="2105"/>
                        </a:lnSpc>
                      </a:pPr>
                      <a:r>
                        <a:rPr sz="1800" dirty="0">
                          <a:latin typeface="Carlito"/>
                          <a:cs typeface="Carlito"/>
                        </a:rPr>
                        <a:t>1</a:t>
                      </a: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582732">
                <a:tc>
                  <a:txBody>
                    <a:bodyPr/>
                    <a:lstStyle/>
                    <a:p>
                      <a:pPr marL="47625" algn="ctr">
                        <a:lnSpc>
                          <a:spcPts val="2105"/>
                        </a:lnSpc>
                      </a:pPr>
                      <a:r>
                        <a:rPr sz="1800" dirty="0">
                          <a:latin typeface="Carlito"/>
                          <a:cs typeface="Carlito"/>
                        </a:rPr>
                        <a:t>3</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Create Gantt Chart and Work breakdown structure using Project Libra</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2</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06628">
                <a:tc>
                  <a:txBody>
                    <a:bodyPr/>
                    <a:lstStyle/>
                    <a:p>
                      <a:pPr marL="47625" algn="ctr">
                        <a:lnSpc>
                          <a:spcPts val="2105"/>
                        </a:lnSpc>
                      </a:pPr>
                      <a:r>
                        <a:rPr sz="1800" dirty="0">
                          <a:latin typeface="Carlito"/>
                          <a:cs typeface="Carlito"/>
                        </a:rPr>
                        <a:t>4</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9539">
                        <a:lnSpc>
                          <a:spcPts val="2105"/>
                        </a:lnSpc>
                      </a:pPr>
                      <a:r>
                        <a:rPr lang="en-US" sz="1800" dirty="0">
                          <a:latin typeface="Carlito"/>
                          <a:cs typeface="Carlito"/>
                        </a:rPr>
                        <a:t>Create a feasibility report</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697230" algn="r">
                        <a:lnSpc>
                          <a:spcPts val="2105"/>
                        </a:lnSpc>
                      </a:pPr>
                      <a:r>
                        <a:rPr sz="1800" dirty="0">
                          <a:latin typeface="Carlito"/>
                          <a:cs typeface="Carlito"/>
                        </a:rPr>
                        <a:t>2</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291366">
                <a:tc>
                  <a:txBody>
                    <a:bodyPr/>
                    <a:lstStyle/>
                    <a:p>
                      <a:pPr marL="47625" algn="ctr">
                        <a:lnSpc>
                          <a:spcPts val="2105"/>
                        </a:lnSpc>
                      </a:pPr>
                      <a:r>
                        <a:rPr sz="1800" dirty="0">
                          <a:latin typeface="Carlito"/>
                          <a:cs typeface="Carlito"/>
                        </a:rPr>
                        <a:t>5</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Create Project Interface design</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3</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03297">
                <a:tc>
                  <a:txBody>
                    <a:bodyPr/>
                    <a:lstStyle/>
                    <a:p>
                      <a:pPr marL="47625" algn="ctr">
                        <a:lnSpc>
                          <a:spcPts val="2085"/>
                        </a:lnSpc>
                      </a:pPr>
                      <a:r>
                        <a:rPr sz="1800" dirty="0">
                          <a:latin typeface="Carlito"/>
                          <a:cs typeface="Carlito"/>
                        </a:rPr>
                        <a:t>6</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105">
                        <a:lnSpc>
                          <a:spcPts val="2085"/>
                        </a:lnSpc>
                      </a:pPr>
                      <a:r>
                        <a:rPr lang="en-US" sz="1800" dirty="0">
                          <a:latin typeface="Carlito"/>
                          <a:cs typeface="Carlito"/>
                        </a:rPr>
                        <a:t> Create Project implementation</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R="697865" algn="r">
                        <a:lnSpc>
                          <a:spcPts val="2085"/>
                        </a:lnSpc>
                      </a:pPr>
                      <a:r>
                        <a:rPr sz="1800" dirty="0">
                          <a:latin typeface="Carlito"/>
                          <a:cs typeface="Carlito"/>
                        </a:rPr>
                        <a:t>3</a:t>
                      </a: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0006"/>
                  </a:ext>
                </a:extLst>
              </a:tr>
              <a:tr h="303297">
                <a:tc>
                  <a:txBody>
                    <a:bodyPr/>
                    <a:lstStyle/>
                    <a:p>
                      <a:pPr marL="47625" algn="ctr">
                        <a:lnSpc>
                          <a:spcPts val="2085"/>
                        </a:lnSpc>
                      </a:pPr>
                      <a:r>
                        <a:rPr lang="en-US" sz="1800" dirty="0">
                          <a:latin typeface="Carlito"/>
                          <a:cs typeface="Carlito"/>
                        </a:rPr>
                        <a:t>7</a:t>
                      </a:r>
                      <a:endParaRPr sz="1800" dirty="0">
                        <a:latin typeface="Carlito"/>
                        <a:cs typeface="Carlito"/>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9525">
                      <a:solidFill>
                        <a:srgbClr val="FFFFFF"/>
                      </a:solidFill>
                      <a:prstDash val="solid"/>
                    </a:lnB>
                    <a:solidFill>
                      <a:srgbClr val="E9ECF4"/>
                    </a:solidFill>
                  </a:tcPr>
                </a:tc>
                <a:tc>
                  <a:txBody>
                    <a:bodyPr/>
                    <a:lstStyle/>
                    <a:p>
                      <a:pPr marL="78105">
                        <a:lnSpc>
                          <a:spcPts val="2085"/>
                        </a:lnSpc>
                      </a:pPr>
                      <a:r>
                        <a:rPr lang="en-US" sz="1800" dirty="0">
                          <a:latin typeface="Carlito"/>
                          <a:cs typeface="Carlito"/>
                        </a:rPr>
                        <a:t> Test each functionality of the application</a:t>
                      </a:r>
                      <a:endParaRPr sz="1800" dirty="0">
                        <a:latin typeface="Carlito"/>
                        <a:cs typeface="Carlito"/>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9525">
                      <a:solidFill>
                        <a:srgbClr val="FFFFFF"/>
                      </a:solidFill>
                      <a:prstDash val="solid"/>
                    </a:lnB>
                    <a:solidFill>
                      <a:srgbClr val="E9ECF4"/>
                    </a:solidFill>
                  </a:tcPr>
                </a:tc>
                <a:tc>
                  <a:txBody>
                    <a:bodyPr/>
                    <a:lstStyle/>
                    <a:p>
                      <a:pPr marR="697865" algn="r">
                        <a:lnSpc>
                          <a:spcPts val="2085"/>
                        </a:lnSpc>
                      </a:pPr>
                      <a:r>
                        <a:rPr lang="en-US" sz="1800" dirty="0">
                          <a:latin typeface="Carlito"/>
                          <a:cs typeface="Carlito"/>
                        </a:rPr>
                        <a:t>3</a:t>
                      </a:r>
                      <a:endParaRPr sz="1800" dirty="0">
                        <a:latin typeface="Carlito"/>
                        <a:cs typeface="Carlito"/>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a:solidFill>
                        <a:srgbClr val="FFFFFF"/>
                      </a:solidFill>
                      <a:prstDash val="solid"/>
                    </a:lnT>
                    <a:lnB w="9525">
                      <a:solidFill>
                        <a:srgbClr val="FFFFFF"/>
                      </a:solidFill>
                      <a:prstDash val="solid"/>
                    </a:lnB>
                    <a:solidFill>
                      <a:srgbClr val="E9ECF4"/>
                    </a:solidFill>
                  </a:tcPr>
                </a:tc>
                <a:extLst>
                  <a:ext uri="{0D108BD9-81ED-4DB2-BD59-A6C34878D82A}">
                    <a16:rowId xmlns:a16="http://schemas.microsoft.com/office/drawing/2014/main" val="3864298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DC5A576-0CEE-406E-A641-F199CEDDC8D8}"/>
              </a:ext>
            </a:extLst>
          </p:cNvPr>
          <p:cNvSpPr txBox="1">
            <a:spLocks noGrp="1"/>
          </p:cNvSpPr>
          <p:nvPr>
            <p:ph type="title"/>
          </p:nvPr>
        </p:nvSpPr>
        <p:spPr>
          <a:xfrm>
            <a:off x="73152" y="462533"/>
            <a:ext cx="36226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4. Project</a:t>
            </a:r>
            <a:r>
              <a:rPr sz="2800" spc="-10" dirty="0">
                <a:solidFill>
                  <a:srgbClr val="FFFFFF"/>
                </a:solidFill>
                <a:latin typeface="Arial"/>
                <a:cs typeface="Arial"/>
              </a:rPr>
              <a:t> </a:t>
            </a:r>
            <a:r>
              <a:rPr sz="2800" spc="-5" dirty="0">
                <a:solidFill>
                  <a:srgbClr val="FFFFFF"/>
                </a:solidFill>
                <a:latin typeface="Arial"/>
                <a:cs typeface="Arial"/>
              </a:rPr>
              <a:t>Environment</a:t>
            </a:r>
            <a:endParaRPr sz="2800" dirty="0">
              <a:latin typeface="Arial"/>
              <a:cs typeface="Arial"/>
            </a:endParaRPr>
          </a:p>
        </p:txBody>
      </p:sp>
      <p:grpSp>
        <p:nvGrpSpPr>
          <p:cNvPr id="5" name="object 3">
            <a:extLst>
              <a:ext uri="{FF2B5EF4-FFF2-40B4-BE49-F238E27FC236}">
                <a16:creationId xmlns:a16="http://schemas.microsoft.com/office/drawing/2014/main" id="{075DA86B-F3F8-47DE-8A53-04F530664131}"/>
              </a:ext>
            </a:extLst>
          </p:cNvPr>
          <p:cNvGrpSpPr/>
          <p:nvPr/>
        </p:nvGrpSpPr>
        <p:grpSpPr>
          <a:xfrm>
            <a:off x="0" y="1206500"/>
            <a:ext cx="8982710" cy="5651500"/>
            <a:chOff x="15240" y="1147572"/>
            <a:chExt cx="8982710" cy="5651500"/>
          </a:xfrm>
        </p:grpSpPr>
        <p:sp>
          <p:nvSpPr>
            <p:cNvPr id="6" name="object 4">
              <a:extLst>
                <a:ext uri="{FF2B5EF4-FFF2-40B4-BE49-F238E27FC236}">
                  <a16:creationId xmlns:a16="http://schemas.microsoft.com/office/drawing/2014/main" id="{F6947A0B-DB09-4F63-8817-E3BAC12DDC5B}"/>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F1C793E3-2EF2-4A72-8A16-5AFFAA4DBD51}"/>
                </a:ext>
              </a:extLst>
            </p:cNvPr>
            <p:cNvSpPr/>
            <p:nvPr/>
          </p:nvSpPr>
          <p:spPr>
            <a:xfrm>
              <a:off x="15240" y="1147572"/>
              <a:ext cx="6152388" cy="4178807"/>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F3621528-9EB2-490B-BD84-B3F27DA6A30C}"/>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9" name="object 7">
              <a:extLst>
                <a:ext uri="{FF2B5EF4-FFF2-40B4-BE49-F238E27FC236}">
                  <a16:creationId xmlns:a16="http://schemas.microsoft.com/office/drawing/2014/main" id="{5722BCF9-DD31-49AE-A5FD-E33F0B01F040}"/>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1" name="Google Shape;101;p18">
            <a:extLst>
              <a:ext uri="{FF2B5EF4-FFF2-40B4-BE49-F238E27FC236}">
                <a16:creationId xmlns:a16="http://schemas.microsoft.com/office/drawing/2014/main" id="{81D95C7D-2962-4981-ADBD-1513FF954173}"/>
              </a:ext>
            </a:extLst>
          </p:cNvPr>
          <p:cNvPicPr preferRelativeResize="0"/>
          <p:nvPr/>
        </p:nvPicPr>
        <p:blipFill>
          <a:blip r:embed="rId4">
            <a:alphaModFix/>
          </a:blip>
          <a:stretch>
            <a:fillRect/>
          </a:stretch>
        </p:blipFill>
        <p:spPr>
          <a:xfrm>
            <a:off x="747053" y="1522685"/>
            <a:ext cx="944950" cy="755225"/>
          </a:xfrm>
          <a:prstGeom prst="rect">
            <a:avLst/>
          </a:prstGeom>
          <a:noFill/>
          <a:ln>
            <a:noFill/>
          </a:ln>
        </p:spPr>
      </p:pic>
      <p:pic>
        <p:nvPicPr>
          <p:cNvPr id="12" name="Google Shape;102;p18">
            <a:extLst>
              <a:ext uri="{FF2B5EF4-FFF2-40B4-BE49-F238E27FC236}">
                <a16:creationId xmlns:a16="http://schemas.microsoft.com/office/drawing/2014/main" id="{EC6B258B-3EC3-4239-99A6-AF096B82BEC9}"/>
              </a:ext>
            </a:extLst>
          </p:cNvPr>
          <p:cNvPicPr preferRelativeResize="0"/>
          <p:nvPr/>
        </p:nvPicPr>
        <p:blipFill>
          <a:blip r:embed="rId5">
            <a:alphaModFix/>
          </a:blip>
          <a:stretch>
            <a:fillRect/>
          </a:stretch>
        </p:blipFill>
        <p:spPr>
          <a:xfrm>
            <a:off x="3998244" y="3281665"/>
            <a:ext cx="863300" cy="863320"/>
          </a:xfrm>
          <a:prstGeom prst="rect">
            <a:avLst/>
          </a:prstGeom>
          <a:noFill/>
          <a:ln>
            <a:noFill/>
          </a:ln>
        </p:spPr>
      </p:pic>
      <p:pic>
        <p:nvPicPr>
          <p:cNvPr id="13" name="Google Shape;103;p18">
            <a:extLst>
              <a:ext uri="{FF2B5EF4-FFF2-40B4-BE49-F238E27FC236}">
                <a16:creationId xmlns:a16="http://schemas.microsoft.com/office/drawing/2014/main" id="{C1BA4FF6-8374-4BE3-8832-104FD5FE582F}"/>
              </a:ext>
            </a:extLst>
          </p:cNvPr>
          <p:cNvPicPr preferRelativeResize="0"/>
          <p:nvPr/>
        </p:nvPicPr>
        <p:blipFill>
          <a:blip r:embed="rId6">
            <a:alphaModFix/>
          </a:blip>
          <a:stretch>
            <a:fillRect/>
          </a:stretch>
        </p:blipFill>
        <p:spPr>
          <a:xfrm>
            <a:off x="899915" y="3281650"/>
            <a:ext cx="639256" cy="863325"/>
          </a:xfrm>
          <a:prstGeom prst="rect">
            <a:avLst/>
          </a:prstGeom>
          <a:noFill/>
          <a:ln>
            <a:noFill/>
          </a:ln>
        </p:spPr>
      </p:pic>
      <p:pic>
        <p:nvPicPr>
          <p:cNvPr id="14" name="Google Shape;104;p18">
            <a:extLst>
              <a:ext uri="{FF2B5EF4-FFF2-40B4-BE49-F238E27FC236}">
                <a16:creationId xmlns:a16="http://schemas.microsoft.com/office/drawing/2014/main" id="{49184CD3-D233-4EBF-A538-EA5FA8B2E1B0}"/>
              </a:ext>
            </a:extLst>
          </p:cNvPr>
          <p:cNvPicPr preferRelativeResize="0"/>
          <p:nvPr/>
        </p:nvPicPr>
        <p:blipFill>
          <a:blip r:embed="rId7">
            <a:alphaModFix/>
          </a:blip>
          <a:stretch>
            <a:fillRect/>
          </a:stretch>
        </p:blipFill>
        <p:spPr>
          <a:xfrm>
            <a:off x="7251769" y="3331482"/>
            <a:ext cx="809250" cy="793914"/>
          </a:xfrm>
          <a:prstGeom prst="rect">
            <a:avLst/>
          </a:prstGeom>
          <a:noFill/>
          <a:ln>
            <a:noFill/>
          </a:ln>
        </p:spPr>
      </p:pic>
      <p:sp>
        <p:nvSpPr>
          <p:cNvPr id="15" name="Google Shape;105;p18">
            <a:extLst>
              <a:ext uri="{FF2B5EF4-FFF2-40B4-BE49-F238E27FC236}">
                <a16:creationId xmlns:a16="http://schemas.microsoft.com/office/drawing/2014/main" id="{BE546203-1218-48ED-94CE-82E4CFFA4B02}"/>
              </a:ext>
            </a:extLst>
          </p:cNvPr>
          <p:cNvSpPr txBox="1"/>
          <p:nvPr/>
        </p:nvSpPr>
        <p:spPr>
          <a:xfrm>
            <a:off x="3517294" y="2462337"/>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React JS</a:t>
            </a:r>
            <a:endParaRPr/>
          </a:p>
        </p:txBody>
      </p:sp>
      <p:pic>
        <p:nvPicPr>
          <p:cNvPr id="16" name="Google Shape;106;p18">
            <a:extLst>
              <a:ext uri="{FF2B5EF4-FFF2-40B4-BE49-F238E27FC236}">
                <a16:creationId xmlns:a16="http://schemas.microsoft.com/office/drawing/2014/main" id="{1BB8B6F5-2A8E-4E1D-9699-5143565BB6D1}"/>
              </a:ext>
            </a:extLst>
          </p:cNvPr>
          <p:cNvPicPr preferRelativeResize="0"/>
          <p:nvPr/>
        </p:nvPicPr>
        <p:blipFill>
          <a:blip r:embed="rId8">
            <a:alphaModFix/>
          </a:blip>
          <a:stretch>
            <a:fillRect/>
          </a:stretch>
        </p:blipFill>
        <p:spPr>
          <a:xfrm>
            <a:off x="3938182" y="1472693"/>
            <a:ext cx="983424" cy="855218"/>
          </a:xfrm>
          <a:prstGeom prst="rect">
            <a:avLst/>
          </a:prstGeom>
          <a:noFill/>
          <a:ln>
            <a:noFill/>
          </a:ln>
        </p:spPr>
      </p:pic>
      <p:sp>
        <p:nvSpPr>
          <p:cNvPr id="17" name="Google Shape;107;p18">
            <a:extLst>
              <a:ext uri="{FF2B5EF4-FFF2-40B4-BE49-F238E27FC236}">
                <a16:creationId xmlns:a16="http://schemas.microsoft.com/office/drawing/2014/main" id="{4E5C2C9A-6318-49B7-9128-0E00389E3E9C}"/>
              </a:ext>
            </a:extLst>
          </p:cNvPr>
          <p:cNvSpPr txBox="1"/>
          <p:nvPr/>
        </p:nvSpPr>
        <p:spPr>
          <a:xfrm>
            <a:off x="306928" y="4305350"/>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Java</a:t>
            </a:r>
            <a:endParaRPr/>
          </a:p>
        </p:txBody>
      </p:sp>
      <p:sp>
        <p:nvSpPr>
          <p:cNvPr id="18" name="Google Shape;108;p18">
            <a:extLst>
              <a:ext uri="{FF2B5EF4-FFF2-40B4-BE49-F238E27FC236}">
                <a16:creationId xmlns:a16="http://schemas.microsoft.com/office/drawing/2014/main" id="{83456135-FCEC-4DCE-A594-41C63ADACEBB}"/>
              </a:ext>
            </a:extLst>
          </p:cNvPr>
          <p:cNvSpPr txBox="1"/>
          <p:nvPr/>
        </p:nvSpPr>
        <p:spPr>
          <a:xfrm>
            <a:off x="306928" y="2462337"/>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Bootstrap</a:t>
            </a:r>
            <a:endParaRPr/>
          </a:p>
        </p:txBody>
      </p:sp>
      <p:pic>
        <p:nvPicPr>
          <p:cNvPr id="19" name="Google Shape;109;p18">
            <a:extLst>
              <a:ext uri="{FF2B5EF4-FFF2-40B4-BE49-F238E27FC236}">
                <a16:creationId xmlns:a16="http://schemas.microsoft.com/office/drawing/2014/main" id="{6171CBB3-3268-491F-86CB-46804C7A865C}"/>
              </a:ext>
            </a:extLst>
          </p:cNvPr>
          <p:cNvPicPr preferRelativeResize="0"/>
          <p:nvPr/>
        </p:nvPicPr>
        <p:blipFill>
          <a:blip r:embed="rId9">
            <a:alphaModFix/>
          </a:blip>
          <a:stretch>
            <a:fillRect/>
          </a:stretch>
        </p:blipFill>
        <p:spPr>
          <a:xfrm>
            <a:off x="7251781" y="1510793"/>
            <a:ext cx="809250" cy="809250"/>
          </a:xfrm>
          <a:prstGeom prst="rect">
            <a:avLst/>
          </a:prstGeom>
          <a:noFill/>
          <a:ln>
            <a:noFill/>
          </a:ln>
        </p:spPr>
      </p:pic>
      <p:sp>
        <p:nvSpPr>
          <p:cNvPr id="20" name="Google Shape;110;p18">
            <a:extLst>
              <a:ext uri="{FF2B5EF4-FFF2-40B4-BE49-F238E27FC236}">
                <a16:creationId xmlns:a16="http://schemas.microsoft.com/office/drawing/2014/main" id="{23317F8E-A5F8-4B3E-9C45-FFE287C766FB}"/>
              </a:ext>
            </a:extLst>
          </p:cNvPr>
          <p:cNvSpPr txBox="1"/>
          <p:nvPr/>
        </p:nvSpPr>
        <p:spPr>
          <a:xfrm>
            <a:off x="6743794" y="2477457"/>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t>Spring Boot</a:t>
            </a:r>
            <a:endParaRPr dirty="0"/>
          </a:p>
        </p:txBody>
      </p:sp>
      <p:sp>
        <p:nvSpPr>
          <p:cNvPr id="21" name="Google Shape;111;p18">
            <a:extLst>
              <a:ext uri="{FF2B5EF4-FFF2-40B4-BE49-F238E27FC236}">
                <a16:creationId xmlns:a16="http://schemas.microsoft.com/office/drawing/2014/main" id="{AD4CF36F-B8AF-43CF-BB5B-F1057784D070}"/>
              </a:ext>
            </a:extLst>
          </p:cNvPr>
          <p:cNvSpPr txBox="1"/>
          <p:nvPr/>
        </p:nvSpPr>
        <p:spPr>
          <a:xfrm>
            <a:off x="3517282" y="4305362"/>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t>JavaScript</a:t>
            </a:r>
            <a:endParaRPr dirty="0"/>
          </a:p>
        </p:txBody>
      </p:sp>
      <p:sp>
        <p:nvSpPr>
          <p:cNvPr id="22" name="Google Shape;112;p18">
            <a:extLst>
              <a:ext uri="{FF2B5EF4-FFF2-40B4-BE49-F238E27FC236}">
                <a16:creationId xmlns:a16="http://schemas.microsoft.com/office/drawing/2014/main" id="{0623965B-6B91-4BBE-BADB-74517B6C2BEA}"/>
              </a:ext>
            </a:extLst>
          </p:cNvPr>
          <p:cNvSpPr txBox="1"/>
          <p:nvPr/>
        </p:nvSpPr>
        <p:spPr>
          <a:xfrm>
            <a:off x="6743782" y="4288857"/>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MySQL</a:t>
            </a:r>
            <a:endParaRPr/>
          </a:p>
        </p:txBody>
      </p:sp>
    </p:spTree>
    <p:extLst>
      <p:ext uri="{BB962C8B-B14F-4D97-AF65-F5344CB8AC3E}">
        <p14:creationId xmlns:p14="http://schemas.microsoft.com/office/powerpoint/2010/main" val="312086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124333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5.</a:t>
            </a:r>
            <a:r>
              <a:rPr sz="2800" spc="-114" dirty="0">
                <a:solidFill>
                  <a:srgbClr val="FFFFFF"/>
                </a:solidFill>
                <a:latin typeface="Arial"/>
                <a:cs typeface="Arial"/>
              </a:rPr>
              <a:t> </a:t>
            </a:r>
            <a:r>
              <a:rPr sz="2800" spc="-70" dirty="0">
                <a:solidFill>
                  <a:srgbClr val="FFFFFF"/>
                </a:solidFill>
                <a:latin typeface="Arial"/>
                <a:cs typeface="Arial"/>
              </a:rPr>
              <a:t>Tools</a:t>
            </a:r>
            <a:endParaRPr sz="2800" dirty="0">
              <a:latin typeface="Arial"/>
              <a:cs typeface="Arial"/>
            </a:endParaRPr>
          </a:p>
        </p:txBody>
      </p:sp>
      <p:grpSp>
        <p:nvGrpSpPr>
          <p:cNvPr id="3" name="object 3"/>
          <p:cNvGrpSpPr/>
          <p:nvPr/>
        </p:nvGrpSpPr>
        <p:grpSpPr>
          <a:xfrm>
            <a:off x="15240" y="114754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447446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8" name="Google Shape;117;p19">
            <a:extLst>
              <a:ext uri="{FF2B5EF4-FFF2-40B4-BE49-F238E27FC236}">
                <a16:creationId xmlns:a16="http://schemas.microsoft.com/office/drawing/2014/main" id="{71180F80-F2B9-4361-934C-5BA8612EE535}"/>
              </a:ext>
            </a:extLst>
          </p:cNvPr>
          <p:cNvPicPr preferRelativeResize="0"/>
          <p:nvPr/>
        </p:nvPicPr>
        <p:blipFill rotWithShape="1">
          <a:blip r:embed="rId4">
            <a:alphaModFix/>
          </a:blip>
          <a:srcRect t="12159" b="12326"/>
          <a:stretch/>
        </p:blipFill>
        <p:spPr>
          <a:xfrm>
            <a:off x="3806929" y="1600200"/>
            <a:ext cx="1614500" cy="1219200"/>
          </a:xfrm>
          <a:prstGeom prst="rect">
            <a:avLst/>
          </a:prstGeom>
          <a:noFill/>
          <a:ln>
            <a:noFill/>
          </a:ln>
        </p:spPr>
      </p:pic>
      <p:pic>
        <p:nvPicPr>
          <p:cNvPr id="9" name="Google Shape;121;p19">
            <a:extLst>
              <a:ext uri="{FF2B5EF4-FFF2-40B4-BE49-F238E27FC236}">
                <a16:creationId xmlns:a16="http://schemas.microsoft.com/office/drawing/2014/main" id="{F6A1AB06-ECB2-4F32-8538-B69F17BF0864}"/>
              </a:ext>
            </a:extLst>
          </p:cNvPr>
          <p:cNvPicPr preferRelativeResize="0"/>
          <p:nvPr/>
        </p:nvPicPr>
        <p:blipFill>
          <a:blip r:embed="rId5">
            <a:alphaModFix/>
          </a:blip>
          <a:stretch>
            <a:fillRect/>
          </a:stretch>
        </p:blipFill>
        <p:spPr>
          <a:xfrm>
            <a:off x="2015129" y="1746117"/>
            <a:ext cx="930074" cy="930074"/>
          </a:xfrm>
          <a:prstGeom prst="rect">
            <a:avLst/>
          </a:prstGeom>
          <a:noFill/>
          <a:ln>
            <a:noFill/>
          </a:ln>
        </p:spPr>
      </p:pic>
      <p:sp>
        <p:nvSpPr>
          <p:cNvPr id="10" name="Google Shape;122;p19">
            <a:extLst>
              <a:ext uri="{FF2B5EF4-FFF2-40B4-BE49-F238E27FC236}">
                <a16:creationId xmlns:a16="http://schemas.microsoft.com/office/drawing/2014/main" id="{B57F05B5-E488-42F7-B1E7-0A7E3BFC6297}"/>
              </a:ext>
            </a:extLst>
          </p:cNvPr>
          <p:cNvSpPr txBox="1"/>
          <p:nvPr/>
        </p:nvSpPr>
        <p:spPr>
          <a:xfrm>
            <a:off x="1609825" y="300296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Visual Studio Code</a:t>
            </a:r>
            <a:endParaRPr/>
          </a:p>
        </p:txBody>
      </p:sp>
      <p:sp>
        <p:nvSpPr>
          <p:cNvPr id="11" name="Google Shape;123;p19">
            <a:extLst>
              <a:ext uri="{FF2B5EF4-FFF2-40B4-BE49-F238E27FC236}">
                <a16:creationId xmlns:a16="http://schemas.microsoft.com/office/drawing/2014/main" id="{7C6589F7-BDF3-4C36-A257-F95EC2505ADE}"/>
              </a:ext>
            </a:extLst>
          </p:cNvPr>
          <p:cNvSpPr txBox="1"/>
          <p:nvPr/>
        </p:nvSpPr>
        <p:spPr>
          <a:xfrm>
            <a:off x="3743850" y="300296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Spring Tool Suite</a:t>
            </a:r>
            <a:endParaRPr/>
          </a:p>
        </p:txBody>
      </p:sp>
      <p:pic>
        <p:nvPicPr>
          <p:cNvPr id="12" name="Google Shape;124;p19">
            <a:extLst>
              <a:ext uri="{FF2B5EF4-FFF2-40B4-BE49-F238E27FC236}">
                <a16:creationId xmlns:a16="http://schemas.microsoft.com/office/drawing/2014/main" id="{FCC46796-C2DE-47A8-90DC-D7B0F72B0A05}"/>
              </a:ext>
            </a:extLst>
          </p:cNvPr>
          <p:cNvPicPr preferRelativeResize="0"/>
          <p:nvPr/>
        </p:nvPicPr>
        <p:blipFill>
          <a:blip r:embed="rId6">
            <a:alphaModFix/>
          </a:blip>
          <a:stretch>
            <a:fillRect/>
          </a:stretch>
        </p:blipFill>
        <p:spPr>
          <a:xfrm>
            <a:off x="6238879" y="1719456"/>
            <a:ext cx="983425" cy="983425"/>
          </a:xfrm>
          <a:prstGeom prst="rect">
            <a:avLst/>
          </a:prstGeom>
          <a:noFill/>
          <a:ln>
            <a:noFill/>
          </a:ln>
        </p:spPr>
      </p:pic>
      <p:sp>
        <p:nvSpPr>
          <p:cNvPr id="13" name="Google Shape;125;p19">
            <a:extLst>
              <a:ext uri="{FF2B5EF4-FFF2-40B4-BE49-F238E27FC236}">
                <a16:creationId xmlns:a16="http://schemas.microsoft.com/office/drawing/2014/main" id="{179A296C-6903-4E4B-B8D8-C19DCE1EE201}"/>
              </a:ext>
            </a:extLst>
          </p:cNvPr>
          <p:cNvSpPr txBox="1"/>
          <p:nvPr/>
        </p:nvSpPr>
        <p:spPr>
          <a:xfrm>
            <a:off x="5860250" y="3002965"/>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GitHub</a:t>
            </a:r>
            <a:endParaRPr/>
          </a:p>
        </p:txBody>
      </p:sp>
      <p:pic>
        <p:nvPicPr>
          <p:cNvPr id="14" name="Google Shape;126;p19">
            <a:extLst>
              <a:ext uri="{FF2B5EF4-FFF2-40B4-BE49-F238E27FC236}">
                <a16:creationId xmlns:a16="http://schemas.microsoft.com/office/drawing/2014/main" id="{825965D3-7D64-453C-BE4F-174AB4F7769B}"/>
              </a:ext>
            </a:extLst>
          </p:cNvPr>
          <p:cNvPicPr preferRelativeResize="0"/>
          <p:nvPr/>
        </p:nvPicPr>
        <p:blipFill>
          <a:blip r:embed="rId7">
            <a:alphaModFix/>
          </a:blip>
          <a:stretch>
            <a:fillRect/>
          </a:stretch>
        </p:blipFill>
        <p:spPr>
          <a:xfrm>
            <a:off x="1924976" y="3884715"/>
            <a:ext cx="1194926" cy="1194926"/>
          </a:xfrm>
          <a:prstGeom prst="rect">
            <a:avLst/>
          </a:prstGeom>
          <a:noFill/>
          <a:ln>
            <a:noFill/>
          </a:ln>
        </p:spPr>
      </p:pic>
      <p:sp>
        <p:nvSpPr>
          <p:cNvPr id="15" name="Google Shape;127;p19">
            <a:extLst>
              <a:ext uri="{FF2B5EF4-FFF2-40B4-BE49-F238E27FC236}">
                <a16:creationId xmlns:a16="http://schemas.microsoft.com/office/drawing/2014/main" id="{8C5F47C6-8E3E-4F3C-A926-D308BA5FB366}"/>
              </a:ext>
            </a:extLst>
          </p:cNvPr>
          <p:cNvSpPr txBox="1"/>
          <p:nvPr/>
        </p:nvSpPr>
        <p:spPr>
          <a:xfrm>
            <a:off x="1609838" y="507964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Figma</a:t>
            </a:r>
            <a:endParaRPr/>
          </a:p>
        </p:txBody>
      </p:sp>
      <p:sp>
        <p:nvSpPr>
          <p:cNvPr id="16" name="Google Shape;128;p19">
            <a:extLst>
              <a:ext uri="{FF2B5EF4-FFF2-40B4-BE49-F238E27FC236}">
                <a16:creationId xmlns:a16="http://schemas.microsoft.com/office/drawing/2014/main" id="{752EBFB2-62C9-4A96-A828-1A5C217F5E92}"/>
              </a:ext>
            </a:extLst>
          </p:cNvPr>
          <p:cNvSpPr txBox="1"/>
          <p:nvPr/>
        </p:nvSpPr>
        <p:spPr>
          <a:xfrm>
            <a:off x="3675750" y="5051340"/>
            <a:ext cx="182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Draw.io</a:t>
            </a:r>
            <a:endParaRPr/>
          </a:p>
        </p:txBody>
      </p:sp>
      <p:pic>
        <p:nvPicPr>
          <p:cNvPr id="17" name="Google Shape;129;p19">
            <a:extLst>
              <a:ext uri="{FF2B5EF4-FFF2-40B4-BE49-F238E27FC236}">
                <a16:creationId xmlns:a16="http://schemas.microsoft.com/office/drawing/2014/main" id="{DC7A4990-ECCE-42E6-9271-06ECA54925A7}"/>
              </a:ext>
            </a:extLst>
          </p:cNvPr>
          <p:cNvPicPr preferRelativeResize="0"/>
          <p:nvPr/>
        </p:nvPicPr>
        <p:blipFill>
          <a:blip r:embed="rId8">
            <a:alphaModFix/>
          </a:blip>
          <a:stretch>
            <a:fillRect/>
          </a:stretch>
        </p:blipFill>
        <p:spPr>
          <a:xfrm>
            <a:off x="4096638" y="3990456"/>
            <a:ext cx="983425" cy="983448"/>
          </a:xfrm>
          <a:prstGeom prst="rect">
            <a:avLst/>
          </a:prstGeom>
          <a:noFill/>
          <a:ln>
            <a:noFill/>
          </a:ln>
        </p:spPr>
      </p:pic>
      <p:sp>
        <p:nvSpPr>
          <p:cNvPr id="19" name="Google Shape;131;p19">
            <a:extLst>
              <a:ext uri="{FF2B5EF4-FFF2-40B4-BE49-F238E27FC236}">
                <a16:creationId xmlns:a16="http://schemas.microsoft.com/office/drawing/2014/main" id="{91B1B447-30E9-42DD-BAE9-BD6838201261}"/>
              </a:ext>
            </a:extLst>
          </p:cNvPr>
          <p:cNvSpPr txBox="1"/>
          <p:nvPr/>
        </p:nvSpPr>
        <p:spPr>
          <a:xfrm>
            <a:off x="5860238" y="5051340"/>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t>Microsoft Word</a:t>
            </a:r>
            <a:endParaRPr dirty="0"/>
          </a:p>
        </p:txBody>
      </p:sp>
      <p:pic>
        <p:nvPicPr>
          <p:cNvPr id="21" name="Picture 20">
            <a:extLst>
              <a:ext uri="{FF2B5EF4-FFF2-40B4-BE49-F238E27FC236}">
                <a16:creationId xmlns:a16="http://schemas.microsoft.com/office/drawing/2014/main" id="{0ECE1073-60DD-46FB-A098-4EEE053D8626}"/>
              </a:ext>
            </a:extLst>
          </p:cNvPr>
          <p:cNvPicPr>
            <a:picLocks noChangeAspect="1"/>
          </p:cNvPicPr>
          <p:nvPr/>
        </p:nvPicPr>
        <p:blipFill>
          <a:blip r:embed="rId9"/>
          <a:stretch>
            <a:fillRect/>
          </a:stretch>
        </p:blipFill>
        <p:spPr>
          <a:xfrm>
            <a:off x="6238879" y="3965904"/>
            <a:ext cx="1072002" cy="100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010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7</a:t>
            </a:r>
            <a:r>
              <a:rPr sz="2800" spc="-5" dirty="0">
                <a:solidFill>
                  <a:srgbClr val="FFFFFF"/>
                </a:solidFill>
                <a:latin typeface="Arial"/>
                <a:cs typeface="Arial"/>
              </a:rPr>
              <a:t>. </a:t>
            </a:r>
            <a:r>
              <a:rPr lang="en-US" sz="2800" spc="-5" dirty="0">
                <a:solidFill>
                  <a:srgbClr val="FFFFFF"/>
                </a:solidFill>
                <a:latin typeface="Arial"/>
                <a:cs typeface="Arial"/>
              </a:rPr>
              <a:t>Project Gantt Chart</a:t>
            </a:r>
            <a:endParaRPr sz="2800" dirty="0">
              <a:latin typeface="Arial"/>
              <a:cs typeface="Arial"/>
            </a:endParaRPr>
          </a:p>
        </p:txBody>
      </p:sp>
      <p:grpSp>
        <p:nvGrpSpPr>
          <p:cNvPr id="3" name="object 3"/>
          <p:cNvGrpSpPr/>
          <p:nvPr/>
        </p:nvGrpSpPr>
        <p:grpSpPr>
          <a:xfrm>
            <a:off x="15240" y="114754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4373880"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id="{8C25B4C6-1F65-4AF8-A4AA-DB22B0AD61D3}"/>
              </a:ext>
            </a:extLst>
          </p:cNvPr>
          <p:cNvPicPr>
            <a:picLocks noChangeAspect="1"/>
          </p:cNvPicPr>
          <p:nvPr/>
        </p:nvPicPr>
        <p:blipFill>
          <a:blip r:embed="rId4"/>
          <a:stretch>
            <a:fillRect/>
          </a:stretch>
        </p:blipFill>
        <p:spPr>
          <a:xfrm>
            <a:off x="419099" y="1454644"/>
            <a:ext cx="8229600" cy="4820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id="{132B6EBF-69C8-44EE-9590-1F73CBB315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334" y="1981166"/>
            <a:ext cx="2521966" cy="4320000"/>
          </a:xfrm>
          <a:prstGeom prst="rect">
            <a:avLst/>
          </a:prstGeom>
        </p:spPr>
      </p:pic>
      <p:sp>
        <p:nvSpPr>
          <p:cNvPr id="11" name="Google Shape;160;p22">
            <a:extLst>
              <a:ext uri="{FF2B5EF4-FFF2-40B4-BE49-F238E27FC236}">
                <a16:creationId xmlns:a16="http://schemas.microsoft.com/office/drawing/2014/main" id="{D1A63D33-DD07-4DCB-AF1A-3853C2A8BC51}"/>
              </a:ext>
            </a:extLst>
          </p:cNvPr>
          <p:cNvSpPr txBox="1"/>
          <p:nvPr/>
        </p:nvSpPr>
        <p:spPr>
          <a:xfrm>
            <a:off x="649543" y="1513598"/>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Cambria" panose="02040503050406030204" pitchFamily="18" charset="0"/>
                <a:ea typeface="Cambria" panose="02040503050406030204" pitchFamily="18" charset="0"/>
              </a:rPr>
              <a:t>Landing Page</a:t>
            </a:r>
            <a:endParaRPr dirty="0">
              <a:latin typeface="Cambria" panose="02040503050406030204" pitchFamily="18" charset="0"/>
              <a:ea typeface="Cambria" panose="02040503050406030204" pitchFamily="18" charset="0"/>
            </a:endParaRPr>
          </a:p>
        </p:txBody>
      </p:sp>
      <p:sp>
        <p:nvSpPr>
          <p:cNvPr id="12" name="Google Shape;160;p22">
            <a:extLst>
              <a:ext uri="{FF2B5EF4-FFF2-40B4-BE49-F238E27FC236}">
                <a16:creationId xmlns:a16="http://schemas.microsoft.com/office/drawing/2014/main" id="{0E30CB96-6928-44F4-9484-D55B05C58C6C}"/>
              </a:ext>
            </a:extLst>
          </p:cNvPr>
          <p:cNvSpPr txBox="1"/>
          <p:nvPr/>
        </p:nvSpPr>
        <p:spPr>
          <a:xfrm>
            <a:off x="3733757" y="2345582"/>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Cambria" panose="02040503050406030204" pitchFamily="18" charset="0"/>
                <a:ea typeface="Cambria" panose="02040503050406030204" pitchFamily="18" charset="0"/>
              </a:rPr>
              <a:t>Sign Up Page</a:t>
            </a:r>
            <a:endParaRPr dirty="0">
              <a:latin typeface="Cambria" panose="02040503050406030204" pitchFamily="18" charset="0"/>
              <a:ea typeface="Cambria" panose="02040503050406030204" pitchFamily="18" charset="0"/>
            </a:endParaRPr>
          </a:p>
        </p:txBody>
      </p:sp>
      <p:sp>
        <p:nvSpPr>
          <p:cNvPr id="13" name="Google Shape;160;p22">
            <a:extLst>
              <a:ext uri="{FF2B5EF4-FFF2-40B4-BE49-F238E27FC236}">
                <a16:creationId xmlns:a16="http://schemas.microsoft.com/office/drawing/2014/main" id="{90928DD1-8859-4EC2-A38B-BCFC7066C7D9}"/>
              </a:ext>
            </a:extLst>
          </p:cNvPr>
          <p:cNvSpPr txBox="1"/>
          <p:nvPr/>
        </p:nvSpPr>
        <p:spPr>
          <a:xfrm>
            <a:off x="3686704" y="4964994"/>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Cambria" panose="02040503050406030204" pitchFamily="18" charset="0"/>
                <a:ea typeface="Cambria" panose="02040503050406030204" pitchFamily="18" charset="0"/>
              </a:rPr>
              <a:t>Sign In Page</a:t>
            </a:r>
          </a:p>
        </p:txBody>
      </p:sp>
      <p:pic>
        <p:nvPicPr>
          <p:cNvPr id="15" name="Picture 14">
            <a:extLst>
              <a:ext uri="{FF2B5EF4-FFF2-40B4-BE49-F238E27FC236}">
                <a16:creationId xmlns:a16="http://schemas.microsoft.com/office/drawing/2014/main" id="{079F6CC8-6D73-4FD5-93D4-C6A47DF57AF7}"/>
              </a:ext>
            </a:extLst>
          </p:cNvPr>
          <p:cNvPicPr>
            <a:picLocks noChangeAspect="1"/>
          </p:cNvPicPr>
          <p:nvPr/>
        </p:nvPicPr>
        <p:blipFill>
          <a:blip r:embed="rId5"/>
          <a:stretch>
            <a:fillRect/>
          </a:stretch>
        </p:blipFill>
        <p:spPr>
          <a:xfrm>
            <a:off x="5613814" y="1316399"/>
            <a:ext cx="2787304" cy="2520000"/>
          </a:xfrm>
          <a:prstGeom prst="rect">
            <a:avLst/>
          </a:prstGeom>
        </p:spPr>
      </p:pic>
      <p:pic>
        <p:nvPicPr>
          <p:cNvPr id="17" name="Picture 16">
            <a:extLst>
              <a:ext uri="{FF2B5EF4-FFF2-40B4-BE49-F238E27FC236}">
                <a16:creationId xmlns:a16="http://schemas.microsoft.com/office/drawing/2014/main" id="{E8BA4708-45A4-4598-BE9A-86C8C159FB6C}"/>
              </a:ext>
            </a:extLst>
          </p:cNvPr>
          <p:cNvPicPr>
            <a:picLocks noChangeAspect="1"/>
          </p:cNvPicPr>
          <p:nvPr/>
        </p:nvPicPr>
        <p:blipFill>
          <a:blip r:embed="rId6"/>
          <a:stretch>
            <a:fillRect/>
          </a:stretch>
        </p:blipFill>
        <p:spPr>
          <a:xfrm>
            <a:off x="5550011" y="4015803"/>
            <a:ext cx="3046301" cy="252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9817829E-3372-496C-897B-FBA744601701}"/>
              </a:ext>
            </a:extLst>
          </p:cNvPr>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11" name="object 3">
            <a:extLst>
              <a:ext uri="{FF2B5EF4-FFF2-40B4-BE49-F238E27FC236}">
                <a16:creationId xmlns:a16="http://schemas.microsoft.com/office/drawing/2014/main" id="{12130FEF-7E77-4F01-8AB9-E916DDA21EF6}"/>
              </a:ext>
            </a:extLst>
          </p:cNvPr>
          <p:cNvGrpSpPr/>
          <p:nvPr/>
        </p:nvGrpSpPr>
        <p:grpSpPr>
          <a:xfrm>
            <a:off x="80645" y="1206500"/>
            <a:ext cx="8982710" cy="5651500"/>
            <a:chOff x="15240" y="1147546"/>
            <a:chExt cx="8982710" cy="5651500"/>
          </a:xfrm>
        </p:grpSpPr>
        <p:sp>
          <p:nvSpPr>
            <p:cNvPr id="12" name="object 4">
              <a:extLst>
                <a:ext uri="{FF2B5EF4-FFF2-40B4-BE49-F238E27FC236}">
                  <a16:creationId xmlns:a16="http://schemas.microsoft.com/office/drawing/2014/main" id="{8359D5FB-F42C-44C1-A031-839C8D0D8A90}"/>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28154B47-F31E-41B9-BBD5-C9AFF99F443D}"/>
                </a:ext>
              </a:extLst>
            </p:cNvPr>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95432488-712E-468A-8CF8-2DD0208B0386}"/>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15" name="object 7">
              <a:extLst>
                <a:ext uri="{FF2B5EF4-FFF2-40B4-BE49-F238E27FC236}">
                  <a16:creationId xmlns:a16="http://schemas.microsoft.com/office/drawing/2014/main" id="{BA0932FA-1A4F-4664-9B9F-EDC3152E35CD}"/>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6" name="Picture 15">
            <a:extLst>
              <a:ext uri="{FF2B5EF4-FFF2-40B4-BE49-F238E27FC236}">
                <a16:creationId xmlns:a16="http://schemas.microsoft.com/office/drawing/2014/main" id="{8932DCF9-160E-4B80-8BC1-8580DA01E3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2051500"/>
            <a:ext cx="2880739" cy="3600000"/>
          </a:xfrm>
          <a:prstGeom prst="rect">
            <a:avLst/>
          </a:prstGeom>
        </p:spPr>
      </p:pic>
      <p:pic>
        <p:nvPicPr>
          <p:cNvPr id="17" name="Picture 16">
            <a:extLst>
              <a:ext uri="{FF2B5EF4-FFF2-40B4-BE49-F238E27FC236}">
                <a16:creationId xmlns:a16="http://schemas.microsoft.com/office/drawing/2014/main" id="{59F7730C-552B-4D97-85FA-4008556FD8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5314" y="2070834"/>
            <a:ext cx="2935959" cy="3600000"/>
          </a:xfrm>
          <a:prstGeom prst="rect">
            <a:avLst/>
          </a:prstGeom>
        </p:spPr>
      </p:pic>
      <p:sp>
        <p:nvSpPr>
          <p:cNvPr id="18" name="Google Shape;160;p22">
            <a:extLst>
              <a:ext uri="{FF2B5EF4-FFF2-40B4-BE49-F238E27FC236}">
                <a16:creationId xmlns:a16="http://schemas.microsoft.com/office/drawing/2014/main" id="{9198224E-3FD8-4238-A937-72545222F364}"/>
              </a:ext>
            </a:extLst>
          </p:cNvPr>
          <p:cNvSpPr txBox="1"/>
          <p:nvPr/>
        </p:nvSpPr>
        <p:spPr>
          <a:xfrm>
            <a:off x="1061169" y="1570114"/>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Cambria" panose="02040503050406030204" pitchFamily="18" charset="0"/>
                <a:ea typeface="Cambria" panose="02040503050406030204" pitchFamily="18" charset="0"/>
              </a:rPr>
              <a:t>About Us</a:t>
            </a:r>
            <a:endParaRPr dirty="0">
              <a:latin typeface="Cambria" panose="02040503050406030204" pitchFamily="18" charset="0"/>
              <a:ea typeface="Cambria" panose="02040503050406030204" pitchFamily="18" charset="0"/>
            </a:endParaRPr>
          </a:p>
        </p:txBody>
      </p:sp>
      <p:sp>
        <p:nvSpPr>
          <p:cNvPr id="19" name="Google Shape;160;p22">
            <a:extLst>
              <a:ext uri="{FF2B5EF4-FFF2-40B4-BE49-F238E27FC236}">
                <a16:creationId xmlns:a16="http://schemas.microsoft.com/office/drawing/2014/main" id="{768A359D-AAAF-4E5B-B9BF-8E84BDE56E03}"/>
              </a:ext>
            </a:extLst>
          </p:cNvPr>
          <p:cNvSpPr txBox="1"/>
          <p:nvPr/>
        </p:nvSpPr>
        <p:spPr>
          <a:xfrm>
            <a:off x="6257633" y="1570114"/>
            <a:ext cx="18252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Cambria" panose="02040503050406030204" pitchFamily="18" charset="0"/>
                <a:ea typeface="Cambria" panose="02040503050406030204" pitchFamily="18" charset="0"/>
              </a:rPr>
              <a:t>Contact Us</a:t>
            </a: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0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998E2DC-8F99-43B2-ABCF-97308B951258}"/>
              </a:ext>
            </a:extLst>
          </p:cNvPr>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5" name="object 3">
            <a:extLst>
              <a:ext uri="{FF2B5EF4-FFF2-40B4-BE49-F238E27FC236}">
                <a16:creationId xmlns:a16="http://schemas.microsoft.com/office/drawing/2014/main" id="{110B6702-88F0-452A-AEA0-503C2265A981}"/>
              </a:ext>
            </a:extLst>
          </p:cNvPr>
          <p:cNvGrpSpPr/>
          <p:nvPr/>
        </p:nvGrpSpPr>
        <p:grpSpPr>
          <a:xfrm>
            <a:off x="80645" y="1206500"/>
            <a:ext cx="8982710" cy="5651500"/>
            <a:chOff x="15240" y="1147546"/>
            <a:chExt cx="8982710" cy="5651500"/>
          </a:xfrm>
        </p:grpSpPr>
        <p:sp>
          <p:nvSpPr>
            <p:cNvPr id="6" name="object 4">
              <a:extLst>
                <a:ext uri="{FF2B5EF4-FFF2-40B4-BE49-F238E27FC236}">
                  <a16:creationId xmlns:a16="http://schemas.microsoft.com/office/drawing/2014/main" id="{2B4AEFDD-D500-4B03-956F-A85100A8FDE7}"/>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5E3C64EA-C8A9-4C83-8F1C-B9F24D06DDD8}"/>
                </a:ext>
              </a:extLst>
            </p:cNvPr>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6ACDB255-7B97-42C7-8EB1-C354E1779ED6}"/>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9EC71CB5-6794-4CD4-9C42-1B2D699886FB}"/>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B6C35972-A0FB-4DF6-A387-640CA2622A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127" y="1513598"/>
            <a:ext cx="2880000" cy="2249538"/>
          </a:xfrm>
          <a:prstGeom prst="rect">
            <a:avLst/>
          </a:prstGeom>
        </p:spPr>
      </p:pic>
      <p:pic>
        <p:nvPicPr>
          <p:cNvPr id="12" name="Picture 11">
            <a:extLst>
              <a:ext uri="{FF2B5EF4-FFF2-40B4-BE49-F238E27FC236}">
                <a16:creationId xmlns:a16="http://schemas.microsoft.com/office/drawing/2014/main" id="{53A4B037-2AB7-4790-BA06-D00ECC9D57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6129" y="4395191"/>
            <a:ext cx="2880000" cy="2249538"/>
          </a:xfrm>
          <a:prstGeom prst="rect">
            <a:avLst/>
          </a:prstGeom>
        </p:spPr>
      </p:pic>
      <p:pic>
        <p:nvPicPr>
          <p:cNvPr id="13" name="Picture 12">
            <a:extLst>
              <a:ext uri="{FF2B5EF4-FFF2-40B4-BE49-F238E27FC236}">
                <a16:creationId xmlns:a16="http://schemas.microsoft.com/office/drawing/2014/main" id="{1FEE0F26-1CD4-4728-8B23-A4F986C0DE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872" y="4477939"/>
            <a:ext cx="2880000" cy="2249538"/>
          </a:xfrm>
          <a:prstGeom prst="rect">
            <a:avLst/>
          </a:prstGeom>
        </p:spPr>
      </p:pic>
      <p:sp>
        <p:nvSpPr>
          <p:cNvPr id="14" name="Google Shape;160;p22">
            <a:extLst>
              <a:ext uri="{FF2B5EF4-FFF2-40B4-BE49-F238E27FC236}">
                <a16:creationId xmlns:a16="http://schemas.microsoft.com/office/drawing/2014/main" id="{6BAC14D6-6192-4827-BEC9-F663E4647223}"/>
              </a:ext>
            </a:extLst>
          </p:cNvPr>
          <p:cNvSpPr txBox="1"/>
          <p:nvPr/>
        </p:nvSpPr>
        <p:spPr>
          <a:xfrm>
            <a:off x="3109414" y="2041522"/>
            <a:ext cx="1447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Dashboard</a:t>
            </a:r>
            <a:endParaRPr sz="1600" dirty="0">
              <a:latin typeface="Cambria" panose="02040503050406030204" pitchFamily="18" charset="0"/>
              <a:ea typeface="Cambria" panose="02040503050406030204" pitchFamily="18" charset="0"/>
            </a:endParaRPr>
          </a:p>
        </p:txBody>
      </p:sp>
      <p:sp>
        <p:nvSpPr>
          <p:cNvPr id="15" name="Google Shape;160;p22">
            <a:extLst>
              <a:ext uri="{FF2B5EF4-FFF2-40B4-BE49-F238E27FC236}">
                <a16:creationId xmlns:a16="http://schemas.microsoft.com/office/drawing/2014/main" id="{2E69C4EF-59D8-4941-B576-7601AF396FAF}"/>
              </a:ext>
            </a:extLst>
          </p:cNvPr>
          <p:cNvSpPr txBox="1"/>
          <p:nvPr/>
        </p:nvSpPr>
        <p:spPr>
          <a:xfrm>
            <a:off x="4425175" y="2041522"/>
            <a:ext cx="1447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Donation</a:t>
            </a:r>
            <a:endParaRPr sz="1600" dirty="0">
              <a:latin typeface="Cambria" panose="02040503050406030204" pitchFamily="18" charset="0"/>
              <a:ea typeface="Cambria" panose="02040503050406030204" pitchFamily="18" charset="0"/>
            </a:endParaRPr>
          </a:p>
        </p:txBody>
      </p:sp>
      <p:sp>
        <p:nvSpPr>
          <p:cNvPr id="16" name="Google Shape;160;p22">
            <a:extLst>
              <a:ext uri="{FF2B5EF4-FFF2-40B4-BE49-F238E27FC236}">
                <a16:creationId xmlns:a16="http://schemas.microsoft.com/office/drawing/2014/main" id="{89A479FD-4394-41EF-A6B8-C27412D6BB68}"/>
              </a:ext>
            </a:extLst>
          </p:cNvPr>
          <p:cNvSpPr txBox="1"/>
          <p:nvPr/>
        </p:nvSpPr>
        <p:spPr>
          <a:xfrm>
            <a:off x="4557214" y="4940878"/>
            <a:ext cx="1239374"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Meals</a:t>
            </a:r>
            <a:endParaRPr sz="1600" dirty="0">
              <a:latin typeface="Cambria" panose="02040503050406030204" pitchFamily="18" charset="0"/>
              <a:ea typeface="Cambria" panose="02040503050406030204" pitchFamily="18" charset="0"/>
            </a:endParaRPr>
          </a:p>
        </p:txBody>
      </p:sp>
      <p:sp>
        <p:nvSpPr>
          <p:cNvPr id="17" name="Google Shape;160;p22">
            <a:extLst>
              <a:ext uri="{FF2B5EF4-FFF2-40B4-BE49-F238E27FC236}">
                <a16:creationId xmlns:a16="http://schemas.microsoft.com/office/drawing/2014/main" id="{43E3E375-9DF7-4569-8C93-468318D65056}"/>
              </a:ext>
            </a:extLst>
          </p:cNvPr>
          <p:cNvSpPr txBox="1"/>
          <p:nvPr/>
        </p:nvSpPr>
        <p:spPr>
          <a:xfrm>
            <a:off x="3315784" y="4940878"/>
            <a:ext cx="1239374"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Orders</a:t>
            </a:r>
            <a:endParaRPr sz="1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E25521F0-267F-49D7-AD2F-DE8556DD9A34}"/>
              </a:ext>
            </a:extLst>
          </p:cNvPr>
          <p:cNvPicPr>
            <a:picLocks noChangeAspect="1"/>
          </p:cNvPicPr>
          <p:nvPr/>
        </p:nvPicPr>
        <p:blipFill>
          <a:blip r:embed="rId7"/>
          <a:stretch>
            <a:fillRect/>
          </a:stretch>
        </p:blipFill>
        <p:spPr>
          <a:xfrm>
            <a:off x="362422" y="2005874"/>
            <a:ext cx="2880000" cy="1384615"/>
          </a:xfrm>
          <a:prstGeom prst="rect">
            <a:avLst/>
          </a:prstGeom>
        </p:spPr>
      </p:pic>
    </p:spTree>
    <p:extLst>
      <p:ext uri="{BB962C8B-B14F-4D97-AF65-F5344CB8AC3E}">
        <p14:creationId xmlns:p14="http://schemas.microsoft.com/office/powerpoint/2010/main" val="150565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6043D59-870C-408A-A69B-6BEB54A9D1C9}"/>
              </a:ext>
            </a:extLst>
          </p:cNvPr>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5" name="object 3">
            <a:extLst>
              <a:ext uri="{FF2B5EF4-FFF2-40B4-BE49-F238E27FC236}">
                <a16:creationId xmlns:a16="http://schemas.microsoft.com/office/drawing/2014/main" id="{0B2578D8-BDD5-4933-BB57-967042ED7BA6}"/>
              </a:ext>
            </a:extLst>
          </p:cNvPr>
          <p:cNvGrpSpPr/>
          <p:nvPr/>
        </p:nvGrpSpPr>
        <p:grpSpPr>
          <a:xfrm>
            <a:off x="80645" y="1206500"/>
            <a:ext cx="8982710" cy="5651500"/>
            <a:chOff x="15240" y="1147546"/>
            <a:chExt cx="8982710" cy="5651500"/>
          </a:xfrm>
        </p:grpSpPr>
        <p:sp>
          <p:nvSpPr>
            <p:cNvPr id="6" name="object 4">
              <a:extLst>
                <a:ext uri="{FF2B5EF4-FFF2-40B4-BE49-F238E27FC236}">
                  <a16:creationId xmlns:a16="http://schemas.microsoft.com/office/drawing/2014/main" id="{1D6E04FD-F6FD-4657-8902-DE651B2F2695}"/>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647BB0A5-6E7D-48B0-AC1C-68DB5AA66B1C}"/>
                </a:ext>
              </a:extLst>
            </p:cNvPr>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653575C6-09CA-4DAF-934F-EE1053B6AB7A}"/>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3EDDD84E-4AEA-4E64-B402-CFA4ADC4A325}"/>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8DB895F2-E3A3-4C18-B4A8-BB4EEC4730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780" y="2903568"/>
            <a:ext cx="2880000" cy="2249538"/>
          </a:xfrm>
          <a:prstGeom prst="rect">
            <a:avLst/>
          </a:prstGeom>
        </p:spPr>
      </p:pic>
      <p:sp>
        <p:nvSpPr>
          <p:cNvPr id="15" name="Google Shape;160;p22">
            <a:extLst>
              <a:ext uri="{FF2B5EF4-FFF2-40B4-BE49-F238E27FC236}">
                <a16:creationId xmlns:a16="http://schemas.microsoft.com/office/drawing/2014/main" id="{B5520BDE-27D5-4EB3-AD5A-0D118D8614B6}"/>
              </a:ext>
            </a:extLst>
          </p:cNvPr>
          <p:cNvSpPr txBox="1"/>
          <p:nvPr/>
        </p:nvSpPr>
        <p:spPr>
          <a:xfrm>
            <a:off x="762000" y="2042506"/>
            <a:ext cx="167968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Members</a:t>
            </a:r>
            <a:endParaRPr sz="1600" dirty="0">
              <a:latin typeface="Cambria" panose="02040503050406030204" pitchFamily="18" charset="0"/>
              <a:ea typeface="Cambria" panose="02040503050406030204" pitchFamily="18" charset="0"/>
            </a:endParaRPr>
          </a:p>
        </p:txBody>
      </p:sp>
      <p:sp>
        <p:nvSpPr>
          <p:cNvPr id="16" name="Google Shape;160;p22">
            <a:extLst>
              <a:ext uri="{FF2B5EF4-FFF2-40B4-BE49-F238E27FC236}">
                <a16:creationId xmlns:a16="http://schemas.microsoft.com/office/drawing/2014/main" id="{87A598A6-A393-4BD8-86D3-C28710545EEA}"/>
              </a:ext>
            </a:extLst>
          </p:cNvPr>
          <p:cNvSpPr txBox="1"/>
          <p:nvPr/>
        </p:nvSpPr>
        <p:spPr>
          <a:xfrm>
            <a:off x="5359423" y="3508426"/>
            <a:ext cx="167968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Caregiver</a:t>
            </a:r>
            <a:endParaRPr sz="1600" dirty="0">
              <a:latin typeface="Cambria" panose="02040503050406030204" pitchFamily="18" charset="0"/>
              <a:ea typeface="Cambria" panose="02040503050406030204" pitchFamily="18" charset="0"/>
            </a:endParaRPr>
          </a:p>
        </p:txBody>
      </p:sp>
      <p:sp>
        <p:nvSpPr>
          <p:cNvPr id="17" name="Google Shape;160;p22">
            <a:extLst>
              <a:ext uri="{FF2B5EF4-FFF2-40B4-BE49-F238E27FC236}">
                <a16:creationId xmlns:a16="http://schemas.microsoft.com/office/drawing/2014/main" id="{43CB18B3-FC02-42DE-88BA-75112D8025E7}"/>
              </a:ext>
            </a:extLst>
          </p:cNvPr>
          <p:cNvSpPr txBox="1"/>
          <p:nvPr/>
        </p:nvSpPr>
        <p:spPr>
          <a:xfrm>
            <a:off x="5341025" y="4085385"/>
            <a:ext cx="167968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Admin Partner</a:t>
            </a:r>
            <a:endParaRPr sz="1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507AEDE3-54AF-4060-96BA-D92892D983F3}"/>
              </a:ext>
            </a:extLst>
          </p:cNvPr>
          <p:cNvPicPr>
            <a:picLocks noChangeAspect="1"/>
          </p:cNvPicPr>
          <p:nvPr/>
        </p:nvPicPr>
        <p:blipFill>
          <a:blip r:embed="rId5"/>
          <a:stretch>
            <a:fillRect/>
          </a:stretch>
        </p:blipFill>
        <p:spPr>
          <a:xfrm>
            <a:off x="3595702" y="1391939"/>
            <a:ext cx="2325106" cy="2160000"/>
          </a:xfrm>
          <a:prstGeom prst="rect">
            <a:avLst/>
          </a:prstGeom>
        </p:spPr>
      </p:pic>
      <p:pic>
        <p:nvPicPr>
          <p:cNvPr id="19" name="Picture 18">
            <a:extLst>
              <a:ext uri="{FF2B5EF4-FFF2-40B4-BE49-F238E27FC236}">
                <a16:creationId xmlns:a16="http://schemas.microsoft.com/office/drawing/2014/main" id="{444DB1B5-8769-4AF4-8DD4-B2AEF307FE89}"/>
              </a:ext>
            </a:extLst>
          </p:cNvPr>
          <p:cNvPicPr>
            <a:picLocks noChangeAspect="1"/>
          </p:cNvPicPr>
          <p:nvPr/>
        </p:nvPicPr>
        <p:blipFill>
          <a:blip r:embed="rId6"/>
          <a:stretch>
            <a:fillRect/>
          </a:stretch>
        </p:blipFill>
        <p:spPr>
          <a:xfrm>
            <a:off x="6435998" y="1348426"/>
            <a:ext cx="2321448" cy="2160000"/>
          </a:xfrm>
          <a:prstGeom prst="rect">
            <a:avLst/>
          </a:prstGeom>
        </p:spPr>
      </p:pic>
      <p:pic>
        <p:nvPicPr>
          <p:cNvPr id="21" name="Picture 20">
            <a:extLst>
              <a:ext uri="{FF2B5EF4-FFF2-40B4-BE49-F238E27FC236}">
                <a16:creationId xmlns:a16="http://schemas.microsoft.com/office/drawing/2014/main" id="{85E4F817-AD09-40FE-808E-23761A65E7B0}"/>
              </a:ext>
            </a:extLst>
          </p:cNvPr>
          <p:cNvPicPr>
            <a:picLocks noChangeAspect="1"/>
          </p:cNvPicPr>
          <p:nvPr/>
        </p:nvPicPr>
        <p:blipFill>
          <a:blip r:embed="rId7"/>
          <a:stretch>
            <a:fillRect/>
          </a:stretch>
        </p:blipFill>
        <p:spPr>
          <a:xfrm>
            <a:off x="3597532" y="4545539"/>
            <a:ext cx="2323276" cy="2160000"/>
          </a:xfrm>
          <a:prstGeom prst="rect">
            <a:avLst/>
          </a:prstGeom>
        </p:spPr>
      </p:pic>
      <p:pic>
        <p:nvPicPr>
          <p:cNvPr id="23" name="Picture 22">
            <a:extLst>
              <a:ext uri="{FF2B5EF4-FFF2-40B4-BE49-F238E27FC236}">
                <a16:creationId xmlns:a16="http://schemas.microsoft.com/office/drawing/2014/main" id="{980FF078-4A13-43F2-B2F3-DD986B879BFF}"/>
              </a:ext>
            </a:extLst>
          </p:cNvPr>
          <p:cNvPicPr>
            <a:picLocks noChangeAspect="1"/>
          </p:cNvPicPr>
          <p:nvPr/>
        </p:nvPicPr>
        <p:blipFill>
          <a:blip r:embed="rId8"/>
          <a:stretch>
            <a:fillRect/>
          </a:stretch>
        </p:blipFill>
        <p:spPr>
          <a:xfrm>
            <a:off x="6437823" y="4578812"/>
            <a:ext cx="2319623" cy="2160000"/>
          </a:xfrm>
          <a:prstGeom prst="rect">
            <a:avLst/>
          </a:prstGeom>
        </p:spPr>
      </p:pic>
    </p:spTree>
    <p:extLst>
      <p:ext uri="{BB962C8B-B14F-4D97-AF65-F5344CB8AC3E}">
        <p14:creationId xmlns:p14="http://schemas.microsoft.com/office/powerpoint/2010/main" val="424368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9F6D092-B8E8-4659-87EC-A34505F083BC}"/>
              </a:ext>
            </a:extLst>
          </p:cNvPr>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5" name="object 3">
            <a:extLst>
              <a:ext uri="{FF2B5EF4-FFF2-40B4-BE49-F238E27FC236}">
                <a16:creationId xmlns:a16="http://schemas.microsoft.com/office/drawing/2014/main" id="{A0B96DB9-8363-406C-B9AA-D8F2FF4C9F4B}"/>
              </a:ext>
            </a:extLst>
          </p:cNvPr>
          <p:cNvGrpSpPr/>
          <p:nvPr/>
        </p:nvGrpSpPr>
        <p:grpSpPr>
          <a:xfrm>
            <a:off x="80645" y="1206500"/>
            <a:ext cx="8982710" cy="5651500"/>
            <a:chOff x="15240" y="1147546"/>
            <a:chExt cx="8982710" cy="5651500"/>
          </a:xfrm>
        </p:grpSpPr>
        <p:sp>
          <p:nvSpPr>
            <p:cNvPr id="6" name="object 4">
              <a:extLst>
                <a:ext uri="{FF2B5EF4-FFF2-40B4-BE49-F238E27FC236}">
                  <a16:creationId xmlns:a16="http://schemas.microsoft.com/office/drawing/2014/main" id="{70963145-A455-4B45-B139-1D9D47C19E54}"/>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D7074B03-36CB-4371-B97B-E88792BE797F}"/>
                </a:ext>
              </a:extLst>
            </p:cNvPr>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9C0516BF-2A94-4319-BB3F-A62CCEE3852B}"/>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A3881479-2140-4C29-98BA-08F7FC3F75CF}"/>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2EFF84C6-C238-43A7-B02F-ECA74D1A19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32" y="1953662"/>
            <a:ext cx="2967765" cy="3600000"/>
          </a:xfrm>
          <a:prstGeom prst="rect">
            <a:avLst/>
          </a:prstGeom>
        </p:spPr>
      </p:pic>
      <p:pic>
        <p:nvPicPr>
          <p:cNvPr id="11" name="Picture 10">
            <a:extLst>
              <a:ext uri="{FF2B5EF4-FFF2-40B4-BE49-F238E27FC236}">
                <a16:creationId xmlns:a16="http://schemas.microsoft.com/office/drawing/2014/main" id="{99861E0F-D03E-4ACB-B707-8FB08874F9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0068" y="1953662"/>
            <a:ext cx="3600000" cy="3362692"/>
          </a:xfrm>
          <a:prstGeom prst="rect">
            <a:avLst/>
          </a:prstGeom>
        </p:spPr>
      </p:pic>
      <p:sp>
        <p:nvSpPr>
          <p:cNvPr id="13" name="Google Shape;160;p22">
            <a:extLst>
              <a:ext uri="{FF2B5EF4-FFF2-40B4-BE49-F238E27FC236}">
                <a16:creationId xmlns:a16="http://schemas.microsoft.com/office/drawing/2014/main" id="{5725AFB5-B6B1-4522-8991-E6F492ECFE09}"/>
              </a:ext>
            </a:extLst>
          </p:cNvPr>
          <p:cNvSpPr txBox="1"/>
          <p:nvPr/>
        </p:nvSpPr>
        <p:spPr>
          <a:xfrm>
            <a:off x="836668" y="1554249"/>
            <a:ext cx="2058931"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Member Dashboard</a:t>
            </a:r>
            <a:endParaRPr sz="1600" dirty="0">
              <a:latin typeface="Cambria" panose="02040503050406030204" pitchFamily="18" charset="0"/>
              <a:ea typeface="Cambria" panose="02040503050406030204" pitchFamily="18" charset="0"/>
            </a:endParaRPr>
          </a:p>
        </p:txBody>
      </p:sp>
      <p:sp>
        <p:nvSpPr>
          <p:cNvPr id="14" name="Google Shape;160;p22">
            <a:extLst>
              <a:ext uri="{FF2B5EF4-FFF2-40B4-BE49-F238E27FC236}">
                <a16:creationId xmlns:a16="http://schemas.microsoft.com/office/drawing/2014/main" id="{B9A9869B-9080-468C-9D53-D6F797132F0D}"/>
              </a:ext>
            </a:extLst>
          </p:cNvPr>
          <p:cNvSpPr txBox="1"/>
          <p:nvPr/>
        </p:nvSpPr>
        <p:spPr>
          <a:xfrm>
            <a:off x="5930013" y="1547996"/>
            <a:ext cx="2058931"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Donor Dashboard</a:t>
            </a:r>
            <a:endParaRPr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6852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1330A95-86EE-47DB-8BBC-7419D9A96BC5}"/>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6147" name="TextBox 3">
            <a:extLst>
              <a:ext uri="{FF2B5EF4-FFF2-40B4-BE49-F238E27FC236}">
                <a16:creationId xmlns:a16="http://schemas.microsoft.com/office/drawing/2014/main" id="{B4E8A053-B954-469B-BAA0-0BAD6B4DEE8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5BE3DCB5-EF6A-445F-AB68-3317A281A7A1}"/>
              </a:ext>
            </a:extLst>
          </p:cNvPr>
          <p:cNvGraphicFramePr>
            <a:graphicFrameLocks noGrp="1"/>
          </p:cNvGraphicFramePr>
          <p:nvPr>
            <p:extLst>
              <p:ext uri="{D42A27DB-BD31-4B8C-83A1-F6EECF244321}">
                <p14:modId xmlns:p14="http://schemas.microsoft.com/office/powerpoint/2010/main" val="1234179125"/>
              </p:ext>
            </p:extLst>
          </p:nvPr>
        </p:nvGraphicFramePr>
        <p:xfrm>
          <a:off x="166688" y="1160463"/>
          <a:ext cx="8640762" cy="1577623"/>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845">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78">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solidFill>
                            <a:srgbClr val="000000"/>
                          </a:solidFill>
                          <a:effectLst/>
                          <a:latin typeface="Cambria"/>
                          <a:ea typeface="ヒラギノ角ゴ Pro W3"/>
                          <a:cs typeface="Times New Roman"/>
                        </a:rPr>
                        <a:t>5th Sept 2022</a:t>
                      </a:r>
                    </a:p>
                  </a:txBody>
                  <a:tcPr marL="0" marR="0" marT="0" marB="0" anchor="ctr"/>
                </a:tc>
                <a:tc>
                  <a:txBody>
                    <a:bodyPr/>
                    <a:lstStyle/>
                    <a:p>
                      <a:pPr marL="141605" marR="0">
                        <a:spcBef>
                          <a:spcPts val="0"/>
                        </a:spcBef>
                        <a:spcAft>
                          <a:spcPts val="0"/>
                        </a:spcAft>
                      </a:pPr>
                      <a:r>
                        <a:rPr lang="en-US" sz="1600" dirty="0">
                          <a:effectLst/>
                        </a:rPr>
                        <a:t>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Learner Name</a:t>
                      </a:r>
                    </a:p>
                  </a:txBody>
                  <a:tcPr marL="0" marR="0" marT="0" marB="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1302C36-1171-4297-91F2-38D48E75F090}"/>
              </a:ext>
            </a:extLst>
          </p:cNvPr>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5" name="object 3">
            <a:extLst>
              <a:ext uri="{FF2B5EF4-FFF2-40B4-BE49-F238E27FC236}">
                <a16:creationId xmlns:a16="http://schemas.microsoft.com/office/drawing/2014/main" id="{412416E4-2B7C-40A1-ADD9-E1E4CE60E9BE}"/>
              </a:ext>
            </a:extLst>
          </p:cNvPr>
          <p:cNvGrpSpPr/>
          <p:nvPr/>
        </p:nvGrpSpPr>
        <p:grpSpPr>
          <a:xfrm>
            <a:off x="80645" y="1206500"/>
            <a:ext cx="8982710" cy="5651500"/>
            <a:chOff x="15240" y="1147546"/>
            <a:chExt cx="8982710" cy="5651500"/>
          </a:xfrm>
        </p:grpSpPr>
        <p:sp>
          <p:nvSpPr>
            <p:cNvPr id="6" name="object 4">
              <a:extLst>
                <a:ext uri="{FF2B5EF4-FFF2-40B4-BE49-F238E27FC236}">
                  <a16:creationId xmlns:a16="http://schemas.microsoft.com/office/drawing/2014/main" id="{B70D1192-C892-4FDC-8F77-DA4C7755B9FF}"/>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B9EA5C8D-1259-4136-B4DD-37F88B5F468E}"/>
                </a:ext>
              </a:extLst>
            </p:cNvPr>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61FF74DD-9DBB-4092-BA4E-4949D3844821}"/>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0855E5BC-B138-4A97-80F9-6430E8B2A1FF}"/>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495D7392-A8DC-474D-88CC-F4FAEBAE20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2248785"/>
            <a:ext cx="3492537" cy="3600000"/>
          </a:xfrm>
          <a:prstGeom prst="rect">
            <a:avLst/>
          </a:prstGeom>
        </p:spPr>
      </p:pic>
      <p:pic>
        <p:nvPicPr>
          <p:cNvPr id="11" name="Picture 10">
            <a:extLst>
              <a:ext uri="{FF2B5EF4-FFF2-40B4-BE49-F238E27FC236}">
                <a16:creationId xmlns:a16="http://schemas.microsoft.com/office/drawing/2014/main" id="{A7758103-B35C-4B9F-BE32-28BBE11BE8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7525" y="2235993"/>
            <a:ext cx="3600000" cy="3062308"/>
          </a:xfrm>
          <a:prstGeom prst="rect">
            <a:avLst/>
          </a:prstGeom>
        </p:spPr>
      </p:pic>
      <p:sp>
        <p:nvSpPr>
          <p:cNvPr id="12" name="Google Shape;160;p22">
            <a:extLst>
              <a:ext uri="{FF2B5EF4-FFF2-40B4-BE49-F238E27FC236}">
                <a16:creationId xmlns:a16="http://schemas.microsoft.com/office/drawing/2014/main" id="{A7E33A01-97C8-456F-95B8-3D0D6718B7DA}"/>
              </a:ext>
            </a:extLst>
          </p:cNvPr>
          <p:cNvSpPr txBox="1"/>
          <p:nvPr/>
        </p:nvSpPr>
        <p:spPr>
          <a:xfrm>
            <a:off x="1097802" y="1849372"/>
            <a:ext cx="2058931"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Caregiver Dashboard</a:t>
            </a:r>
            <a:endParaRPr sz="1600" dirty="0">
              <a:latin typeface="Cambria" panose="02040503050406030204" pitchFamily="18" charset="0"/>
              <a:ea typeface="Cambria" panose="02040503050406030204" pitchFamily="18" charset="0"/>
            </a:endParaRPr>
          </a:p>
        </p:txBody>
      </p:sp>
      <p:sp>
        <p:nvSpPr>
          <p:cNvPr id="13" name="Google Shape;160;p22">
            <a:extLst>
              <a:ext uri="{FF2B5EF4-FFF2-40B4-BE49-F238E27FC236}">
                <a16:creationId xmlns:a16="http://schemas.microsoft.com/office/drawing/2014/main" id="{1B59EE5B-F219-4D84-95C0-C0916149B4B6}"/>
              </a:ext>
            </a:extLst>
          </p:cNvPr>
          <p:cNvSpPr txBox="1"/>
          <p:nvPr/>
        </p:nvSpPr>
        <p:spPr>
          <a:xfrm>
            <a:off x="6045924" y="1836580"/>
            <a:ext cx="2058931"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sz="1600" dirty="0">
                <a:latin typeface="Cambria" panose="02040503050406030204" pitchFamily="18" charset="0"/>
                <a:ea typeface="Cambria" panose="02040503050406030204" pitchFamily="18" charset="0"/>
              </a:rPr>
              <a:t>Partner Dashboard</a:t>
            </a:r>
            <a:endParaRPr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5021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6363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9</a:t>
            </a:r>
            <a:r>
              <a:rPr sz="2800" spc="-5" dirty="0">
                <a:solidFill>
                  <a:srgbClr val="FFFFFF"/>
                </a:solidFill>
                <a:latin typeface="Arial"/>
                <a:cs typeface="Arial"/>
              </a:rPr>
              <a:t>. </a:t>
            </a:r>
            <a:r>
              <a:rPr sz="2800" dirty="0">
                <a:solidFill>
                  <a:srgbClr val="FFFFFF"/>
                </a:solidFill>
                <a:latin typeface="Arial"/>
                <a:cs typeface="Arial"/>
              </a:rPr>
              <a:t>Milestone </a:t>
            </a:r>
            <a:r>
              <a:rPr sz="2800" spc="-5" dirty="0">
                <a:solidFill>
                  <a:srgbClr val="FFFFFF"/>
                </a:solidFill>
                <a:latin typeface="Arial"/>
                <a:cs typeface="Arial"/>
              </a:rPr>
              <a:t>Feedback &amp; Action</a:t>
            </a:r>
            <a:r>
              <a:rPr sz="2800" spc="-155" dirty="0">
                <a:solidFill>
                  <a:srgbClr val="FFFFFF"/>
                </a:solidFill>
                <a:latin typeface="Arial"/>
                <a:cs typeface="Arial"/>
              </a:rPr>
              <a:t> </a:t>
            </a:r>
            <a:r>
              <a:rPr sz="2800" spc="-5" dirty="0">
                <a:solidFill>
                  <a:srgbClr val="FFFFFF"/>
                </a:solidFill>
                <a:latin typeface="Arial"/>
                <a:cs typeface="Arial"/>
              </a:rPr>
              <a:t>take</a:t>
            </a:r>
            <a:r>
              <a:rPr lang="en-US" sz="2800" spc="-5" dirty="0">
                <a:solidFill>
                  <a:srgbClr val="FFFFFF"/>
                </a:solidFill>
                <a:latin typeface="Arial"/>
                <a:cs typeface="Arial"/>
              </a:rPr>
              <a:t>n</a:t>
            </a:r>
            <a:endParaRPr sz="2800"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628931472"/>
              </p:ext>
            </p:extLst>
          </p:nvPr>
        </p:nvGraphicFramePr>
        <p:xfrm>
          <a:off x="182245" y="1171198"/>
          <a:ext cx="8779510" cy="5257797"/>
        </p:xfrm>
        <a:graphic>
          <a:graphicData uri="http://schemas.openxmlformats.org/drawingml/2006/table">
            <a:tbl>
              <a:tblPr firstRow="1" bandRow="1">
                <a:tableStyleId>{2D5ABB26-0587-4C30-8999-92F81FD0307C}</a:tableStyleId>
              </a:tblPr>
              <a:tblGrid>
                <a:gridCol w="1293495">
                  <a:extLst>
                    <a:ext uri="{9D8B030D-6E8A-4147-A177-3AD203B41FA5}">
                      <a16:colId xmlns:a16="http://schemas.microsoft.com/office/drawing/2014/main" val="20000"/>
                    </a:ext>
                  </a:extLst>
                </a:gridCol>
                <a:gridCol w="4176395">
                  <a:extLst>
                    <a:ext uri="{9D8B030D-6E8A-4147-A177-3AD203B41FA5}">
                      <a16:colId xmlns:a16="http://schemas.microsoft.com/office/drawing/2014/main" val="20001"/>
                    </a:ext>
                  </a:extLst>
                </a:gridCol>
                <a:gridCol w="3309620">
                  <a:extLst>
                    <a:ext uri="{9D8B030D-6E8A-4147-A177-3AD203B41FA5}">
                      <a16:colId xmlns:a16="http://schemas.microsoft.com/office/drawing/2014/main" val="20002"/>
                    </a:ext>
                  </a:extLst>
                </a:gridCol>
              </a:tblGrid>
              <a:tr h="893134">
                <a:tc>
                  <a:txBody>
                    <a:bodyPr/>
                    <a:lstStyle/>
                    <a:p>
                      <a:pPr marL="41910" marR="36830" indent="266700">
                        <a:lnSpc>
                          <a:spcPct val="100000"/>
                        </a:lnSpc>
                        <a:spcBef>
                          <a:spcPts val="1185"/>
                        </a:spcBef>
                      </a:pPr>
                      <a:r>
                        <a:rPr sz="1800" b="1" spc="-10" dirty="0">
                          <a:solidFill>
                            <a:srgbClr val="FFFFFF"/>
                          </a:solidFill>
                          <a:latin typeface="Carlito"/>
                          <a:cs typeface="Carlito"/>
                        </a:rPr>
                        <a:t>Project  </a:t>
                      </a:r>
                      <a:r>
                        <a:rPr sz="1800" b="1" spc="-5" dirty="0">
                          <a:solidFill>
                            <a:srgbClr val="FFFFFF"/>
                          </a:solidFill>
                          <a:latin typeface="Carlito"/>
                          <a:cs typeface="Carlito"/>
                        </a:rPr>
                        <a:t>Milestone</a:t>
                      </a:r>
                      <a:r>
                        <a:rPr sz="1800" b="1" spc="-130" dirty="0">
                          <a:solidFill>
                            <a:srgbClr val="FFFFFF"/>
                          </a:solidFill>
                          <a:latin typeface="Carlito"/>
                          <a:cs typeface="Carlito"/>
                        </a:rPr>
                        <a:t> </a:t>
                      </a:r>
                      <a:r>
                        <a:rPr sz="1800" b="1" dirty="0">
                          <a:solidFill>
                            <a:srgbClr val="FFFFFF"/>
                          </a:solidFill>
                          <a:latin typeface="Carlito"/>
                          <a:cs typeface="Carlito"/>
                        </a:rPr>
                        <a:t>ID</a:t>
                      </a:r>
                      <a:endParaRPr sz="1800" dirty="0">
                        <a:latin typeface="Carlito"/>
                        <a:cs typeface="Carlito"/>
                      </a:endParaRPr>
                    </a:p>
                  </a:txBody>
                  <a:tcPr marL="0" marR="0" marT="15049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1182370" marR="97155" indent="-1076325">
                        <a:lnSpc>
                          <a:spcPct val="100000"/>
                        </a:lnSpc>
                        <a:spcBef>
                          <a:spcPts val="1185"/>
                        </a:spcBef>
                      </a:pPr>
                      <a:r>
                        <a:rPr sz="1800" b="1" spc="-5" dirty="0">
                          <a:solidFill>
                            <a:srgbClr val="FFFFFF"/>
                          </a:solidFill>
                          <a:latin typeface="Carlito"/>
                          <a:cs typeface="Carlito"/>
                        </a:rPr>
                        <a:t>Milestone Feedback </a:t>
                      </a:r>
                      <a:r>
                        <a:rPr sz="1800" b="1" spc="-10" dirty="0">
                          <a:solidFill>
                            <a:srgbClr val="FFFFFF"/>
                          </a:solidFill>
                          <a:latin typeface="Carlito"/>
                          <a:cs typeface="Carlito"/>
                        </a:rPr>
                        <a:t>received from </a:t>
                      </a:r>
                      <a:r>
                        <a:rPr sz="1800" b="1" spc="-25" dirty="0">
                          <a:solidFill>
                            <a:srgbClr val="FFFFFF"/>
                          </a:solidFill>
                          <a:latin typeface="Carlito"/>
                          <a:cs typeface="Carlito"/>
                        </a:rPr>
                        <a:t>Tutor</a:t>
                      </a:r>
                      <a:r>
                        <a:rPr sz="1800" b="1" spc="-130" dirty="0">
                          <a:solidFill>
                            <a:srgbClr val="FFFFFF"/>
                          </a:solidFill>
                          <a:latin typeface="Carlito"/>
                          <a:cs typeface="Carlito"/>
                        </a:rPr>
                        <a:t> </a:t>
                      </a:r>
                      <a:r>
                        <a:rPr sz="1800" b="1" dirty="0">
                          <a:solidFill>
                            <a:srgbClr val="FFFFFF"/>
                          </a:solidFill>
                          <a:latin typeface="Carlito"/>
                          <a:cs typeface="Carlito"/>
                        </a:rPr>
                        <a:t>/  </a:t>
                      </a:r>
                      <a:r>
                        <a:rPr sz="1800" b="1" spc="-5" dirty="0">
                          <a:solidFill>
                            <a:srgbClr val="FFFFFF"/>
                          </a:solidFill>
                          <a:latin typeface="Carlito"/>
                          <a:cs typeface="Carlito"/>
                        </a:rPr>
                        <a:t>Learning</a:t>
                      </a:r>
                      <a:r>
                        <a:rPr sz="1800" b="1" spc="-30" dirty="0">
                          <a:solidFill>
                            <a:srgbClr val="FFFFFF"/>
                          </a:solidFill>
                          <a:latin typeface="Carlito"/>
                          <a:cs typeface="Carlito"/>
                        </a:rPr>
                        <a:t> </a:t>
                      </a:r>
                      <a:r>
                        <a:rPr sz="1800" b="1" spc="-15" dirty="0">
                          <a:solidFill>
                            <a:srgbClr val="FFFFFF"/>
                          </a:solidFill>
                          <a:latin typeface="Carlito"/>
                          <a:cs typeface="Carlito"/>
                        </a:rPr>
                        <a:t>Facilitator</a:t>
                      </a:r>
                      <a:endParaRPr sz="1800" dirty="0">
                        <a:latin typeface="Carlito"/>
                        <a:cs typeface="Carlito"/>
                      </a:endParaRPr>
                    </a:p>
                  </a:txBody>
                  <a:tcPr marL="0" marR="0" marT="15049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1193165" marR="1038225" indent="-144780">
                        <a:lnSpc>
                          <a:spcPct val="100000"/>
                        </a:lnSpc>
                        <a:spcBef>
                          <a:spcPts val="1185"/>
                        </a:spcBef>
                      </a:pPr>
                      <a:r>
                        <a:rPr sz="1800" b="1" dirty="0">
                          <a:solidFill>
                            <a:srgbClr val="FFFFFF"/>
                          </a:solidFill>
                          <a:latin typeface="Carlito"/>
                          <a:cs typeface="Carlito"/>
                        </a:rPr>
                        <a:t>Action</a:t>
                      </a:r>
                      <a:r>
                        <a:rPr sz="1800" b="1" spc="-114" dirty="0">
                          <a:solidFill>
                            <a:srgbClr val="FFFFFF"/>
                          </a:solidFill>
                          <a:latin typeface="Carlito"/>
                          <a:cs typeface="Carlito"/>
                        </a:rPr>
                        <a:t> </a:t>
                      </a:r>
                      <a:r>
                        <a:rPr sz="1800" b="1" spc="-40" dirty="0">
                          <a:solidFill>
                            <a:srgbClr val="FFFFFF"/>
                          </a:solidFill>
                          <a:latin typeface="Carlito"/>
                          <a:cs typeface="Carlito"/>
                        </a:rPr>
                        <a:t>Taken  (Yes </a:t>
                      </a:r>
                      <a:r>
                        <a:rPr sz="1800" b="1" dirty="0">
                          <a:solidFill>
                            <a:srgbClr val="FFFFFF"/>
                          </a:solidFill>
                          <a:latin typeface="Carlito"/>
                          <a:cs typeface="Carlito"/>
                        </a:rPr>
                        <a:t>/ No)</a:t>
                      </a:r>
                      <a:endParaRPr sz="1800">
                        <a:latin typeface="Carlito"/>
                        <a:cs typeface="Carlito"/>
                      </a:endParaRPr>
                    </a:p>
                  </a:txBody>
                  <a:tcPr marL="0" marR="0" marT="15049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247047">
                <a:tc rowSpan="2">
                  <a:txBody>
                    <a:bodyPr/>
                    <a:lstStyle/>
                    <a:p>
                      <a:pPr>
                        <a:lnSpc>
                          <a:spcPct val="100000"/>
                        </a:lnSpc>
                      </a:pPr>
                      <a:endParaRPr sz="1800" dirty="0">
                        <a:latin typeface="Times New Roman"/>
                        <a:cs typeface="Times New Roman"/>
                      </a:endParaRPr>
                    </a:p>
                    <a:p>
                      <a:pPr>
                        <a:lnSpc>
                          <a:spcPct val="100000"/>
                        </a:lnSpc>
                        <a:spcBef>
                          <a:spcPts val="20"/>
                        </a:spcBef>
                      </a:pPr>
                      <a:endParaRPr sz="2650" dirty="0">
                        <a:latin typeface="Times New Roman"/>
                        <a:cs typeface="Times New Roman"/>
                      </a:endParaRPr>
                    </a:p>
                    <a:p>
                      <a:pPr marL="49530" algn="ctr">
                        <a:lnSpc>
                          <a:spcPct val="100000"/>
                        </a:lnSpc>
                      </a:pPr>
                      <a:r>
                        <a:rPr sz="1800" dirty="0">
                          <a:latin typeface="Carlito"/>
                          <a:cs typeface="Carlito"/>
                        </a:rPr>
                        <a:t>1</a:t>
                      </a:r>
                    </a:p>
                  </a:txBody>
                  <a:tcPr marL="0" marR="0" marT="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en-MY" sz="2000" dirty="0">
                          <a:solidFill>
                            <a:schemeClr val="tx1"/>
                          </a:solidFill>
                          <a:effectLst/>
                          <a:latin typeface="Calibri" panose="020F0502020204030204" pitchFamily="34" charset="0"/>
                          <a:ea typeface="+mn-ea"/>
                          <a:cs typeface="Calibri" panose="020F0502020204030204" pitchFamily="34" charset="0"/>
                        </a:rPr>
                        <a:t>To improve on the home Page design and ensure there is easy navigation for user to navigate into the respective pages. </a:t>
                      </a:r>
                      <a:endParaRPr lang="en-MY" sz="2000" dirty="0">
                        <a:latin typeface="Calibri" panose="020F0502020204030204" pitchFamily="34" charset="0"/>
                        <a:cs typeface="Calibri" panose="020F050202020403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935285">
                <a:tc vMerge="1">
                  <a:txBody>
                    <a:bodyPr/>
                    <a:lstStyle/>
                    <a:p>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lang="en-MY"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3"/>
                  </a:ext>
                </a:extLst>
              </a:tr>
              <a:tr h="623523">
                <a:tc rowSpan="2">
                  <a:txBody>
                    <a:bodyPr/>
                    <a:lstStyle/>
                    <a:p>
                      <a:pPr>
                        <a:lnSpc>
                          <a:spcPct val="100000"/>
                        </a:lnSpc>
                      </a:pPr>
                      <a:endParaRPr sz="1800" dirty="0">
                        <a:latin typeface="Times New Roman"/>
                        <a:cs typeface="Times New Roman"/>
                      </a:endParaRPr>
                    </a:p>
                    <a:p>
                      <a:pPr>
                        <a:lnSpc>
                          <a:spcPct val="100000"/>
                        </a:lnSpc>
                        <a:spcBef>
                          <a:spcPts val="10"/>
                        </a:spcBef>
                      </a:pPr>
                      <a:endParaRPr sz="1950" dirty="0">
                        <a:latin typeface="Times New Roman"/>
                        <a:cs typeface="Times New Roman"/>
                      </a:endParaRPr>
                    </a:p>
                    <a:p>
                      <a:pPr algn="ctr">
                        <a:lnSpc>
                          <a:spcPct val="100000"/>
                        </a:lnSpc>
                      </a:pPr>
                      <a:r>
                        <a:rPr sz="1800" dirty="0">
                          <a:latin typeface="Carlito"/>
                          <a:cs typeface="Carlito"/>
                        </a:rPr>
                        <a:t>2</a:t>
                      </a: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5"/>
                  </a:ext>
                </a:extLst>
              </a:tr>
              <a:tr h="935285">
                <a:tc vMerge="1">
                  <a:txBody>
                    <a:bodyPr/>
                    <a:lstStyle/>
                    <a:p>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lang="en-US"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7"/>
                  </a:ext>
                </a:extLst>
              </a:tr>
              <a:tr h="623523">
                <a:tc>
                  <a:txBody>
                    <a:bodyPr/>
                    <a:lstStyle/>
                    <a:p>
                      <a:pPr algn="ctr">
                        <a:lnSpc>
                          <a:spcPct val="100000"/>
                        </a:lnSpc>
                      </a:pPr>
                      <a:r>
                        <a:rPr lang="en-US" sz="1800" dirty="0">
                          <a:latin typeface="Times New Roman"/>
                          <a:cs typeface="Times New Roman"/>
                        </a:rPr>
                        <a:t>3</a:t>
                      </a:r>
                      <a:endParaRPr sz="1800" dirty="0">
                        <a:latin typeface="Times New Roman"/>
                        <a:cs typeface="Times New Roman"/>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a:solidFill>
                        <a:srgbClr val="FFFFFF"/>
                      </a:solidFill>
                      <a:prstDash val="solid"/>
                    </a:lnB>
                    <a:solidFill>
                      <a:srgbClr val="D0D7E8"/>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MY"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4938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a:t>
            </a:r>
            <a:r>
              <a:rPr lang="en-US" sz="2800" spc="-5" dirty="0">
                <a:solidFill>
                  <a:srgbClr val="FFFFFF"/>
                </a:solidFill>
                <a:latin typeface="Arial"/>
                <a:cs typeface="Arial"/>
              </a:rPr>
              <a:t>0</a:t>
            </a:r>
            <a:r>
              <a:rPr sz="2800" spc="-5" dirty="0">
                <a:solidFill>
                  <a:srgbClr val="FFFFFF"/>
                </a:solidFill>
                <a:latin typeface="Arial"/>
                <a:cs typeface="Arial"/>
              </a:rPr>
              <a:t>. Proposed Improvements</a:t>
            </a:r>
            <a:endParaRPr sz="2800" dirty="0">
              <a:latin typeface="Arial"/>
              <a:cs typeface="Arial"/>
            </a:endParaRPr>
          </a:p>
        </p:txBody>
      </p:sp>
      <p:grpSp>
        <p:nvGrpSpPr>
          <p:cNvPr id="3" name="object 3"/>
          <p:cNvGrpSpPr/>
          <p:nvPr/>
        </p:nvGrpSpPr>
        <p:grpSpPr>
          <a:xfrm>
            <a:off x="15240" y="1147572"/>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8336280" cy="28986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304800" y="1469663"/>
            <a:ext cx="8458200" cy="3988271"/>
          </a:xfrm>
          <a:prstGeom prst="rect">
            <a:avLst/>
          </a:prstGeom>
        </p:spPr>
        <p:txBody>
          <a:bodyPr vert="horz" wrap="square" lIns="0" tIns="99060" rIns="0" bIns="0" rtlCol="0">
            <a:spAutoFit/>
          </a:bodyPr>
          <a:lstStyle/>
          <a:p>
            <a:pPr marL="299085" indent="-287020">
              <a:lnSpc>
                <a:spcPct val="100000"/>
              </a:lnSpc>
              <a:spcBef>
                <a:spcPts val="780"/>
              </a:spcBef>
              <a:buFont typeface="Wingdings"/>
              <a:buChar char=""/>
              <a:tabLst>
                <a:tab pos="299720" algn="l"/>
              </a:tabLst>
            </a:pPr>
            <a:r>
              <a:rPr lang="en-US" sz="2800" b="1" spc="-5" dirty="0">
                <a:latin typeface="Cambria" panose="02040503050406030204" pitchFamily="18" charset="0"/>
                <a:ea typeface="Cambria" panose="02040503050406030204" pitchFamily="18" charset="0"/>
                <a:cs typeface="Carlito"/>
              </a:rPr>
              <a:t>Future Recommendation:</a:t>
            </a:r>
            <a:endParaRPr lang="id-ID" sz="2800" b="1" spc="-5" dirty="0">
              <a:latin typeface="Cambria" panose="02040503050406030204" pitchFamily="18" charset="0"/>
              <a:ea typeface="Cambria" panose="02040503050406030204" pitchFamily="18" charset="0"/>
              <a:cs typeface="Carlito"/>
            </a:endParaRPr>
          </a:p>
          <a:p>
            <a:pPr marL="340399" lvl="0" indent="-342900" algn="just" rtl="0">
              <a:lnSpc>
                <a:spcPct val="100000"/>
              </a:lnSpc>
              <a:spcBef>
                <a:spcPts val="1000"/>
              </a:spcBef>
              <a:spcAft>
                <a:spcPts val="0"/>
              </a:spcAft>
              <a:buSzPts val="1400"/>
              <a:buFont typeface="Wingdings" panose="05000000000000000000" pitchFamily="2" charset="2"/>
              <a:buChar char="Ø"/>
            </a:pPr>
            <a:r>
              <a:rPr lang="en-US" sz="2000" dirty="0">
                <a:latin typeface="Cambria" panose="02040503050406030204" pitchFamily="18" charset="0"/>
                <a:ea typeface="Cambria" panose="02040503050406030204" pitchFamily="18" charset="0"/>
                <a:cs typeface="Times New Roman"/>
                <a:sym typeface="Times New Roman"/>
              </a:rPr>
              <a:t>Add Food Safety Management System</a:t>
            </a:r>
          </a:p>
          <a:p>
            <a:pPr marL="340399" lvl="0" indent="-342900" algn="just" rtl="0">
              <a:lnSpc>
                <a:spcPct val="100000"/>
              </a:lnSpc>
              <a:spcBef>
                <a:spcPts val="1000"/>
              </a:spcBef>
              <a:spcAft>
                <a:spcPts val="0"/>
              </a:spcAft>
              <a:buSzPts val="1400"/>
              <a:buFont typeface="Wingdings" panose="05000000000000000000" pitchFamily="2" charset="2"/>
              <a:buChar char="Ø"/>
            </a:pPr>
            <a:r>
              <a:rPr lang="en-US" sz="2000" dirty="0">
                <a:latin typeface="Cambria" panose="02040503050406030204" pitchFamily="18" charset="0"/>
                <a:ea typeface="Cambria" panose="02040503050406030204" pitchFamily="18" charset="0"/>
                <a:cs typeface="Times New Roman"/>
                <a:sym typeface="Times New Roman"/>
              </a:rPr>
              <a:t>Add Order Notification for Caregiver, Partner, &amp; Admin.</a:t>
            </a:r>
          </a:p>
          <a:p>
            <a:pPr marL="353099" lvl="0" indent="-342900" algn="just" rtl="0">
              <a:lnSpc>
                <a:spcPct val="100000"/>
              </a:lnSpc>
              <a:spcBef>
                <a:spcPts val="1000"/>
              </a:spcBef>
              <a:spcAft>
                <a:spcPts val="0"/>
              </a:spcAft>
              <a:buSzPts val="1200"/>
              <a:buFont typeface="Wingdings" panose="05000000000000000000" pitchFamily="2" charset="2"/>
              <a:buChar char="Ø"/>
            </a:pPr>
            <a:r>
              <a:rPr lang="en-US" sz="2000" dirty="0">
                <a:latin typeface="Cambria" panose="02040503050406030204" pitchFamily="18" charset="0"/>
                <a:ea typeface="Cambria" panose="02040503050406030204" pitchFamily="18" charset="0"/>
                <a:cs typeface="Times New Roman"/>
                <a:sym typeface="Times New Roman"/>
              </a:rPr>
              <a:t>Add chat capability so members can communicate rapidly and directly with caregivers or administrators.</a:t>
            </a:r>
            <a:endParaRPr lang="id-ID" sz="2000" dirty="0">
              <a:latin typeface="Cambria" panose="02040503050406030204" pitchFamily="18" charset="0"/>
              <a:ea typeface="Cambria" panose="02040503050406030204" pitchFamily="18" charset="0"/>
              <a:cs typeface="Times New Roman"/>
              <a:sym typeface="Times New Roman"/>
            </a:endParaRPr>
          </a:p>
          <a:p>
            <a:pPr marL="353099" lvl="0" indent="-342900" algn="just" rtl="0">
              <a:lnSpc>
                <a:spcPct val="100000"/>
              </a:lnSpc>
              <a:spcBef>
                <a:spcPts val="1000"/>
              </a:spcBef>
              <a:spcAft>
                <a:spcPts val="0"/>
              </a:spcAft>
              <a:buSzPts val="1200"/>
              <a:buFont typeface="Wingdings" panose="05000000000000000000" pitchFamily="2" charset="2"/>
              <a:buChar char="Ø"/>
            </a:pPr>
            <a:r>
              <a:rPr lang="id-ID" sz="2000" dirty="0">
                <a:latin typeface="Cambria" panose="02040503050406030204" pitchFamily="18" charset="0"/>
                <a:ea typeface="Cambria" panose="02040503050406030204" pitchFamily="18" charset="0"/>
                <a:cs typeface="Times New Roman"/>
                <a:sym typeface="Times New Roman"/>
              </a:rPr>
              <a:t>Donors should not log in and implement payment gateway for donors.</a:t>
            </a:r>
            <a:endParaRPr lang="en-US" sz="2000" dirty="0">
              <a:latin typeface="Cambria" panose="02040503050406030204" pitchFamily="18" charset="0"/>
              <a:ea typeface="Cambria" panose="02040503050406030204" pitchFamily="18" charset="0"/>
              <a:cs typeface="Times New Roman"/>
              <a:sym typeface="Times New Roman"/>
            </a:endParaRPr>
          </a:p>
          <a:p>
            <a:pPr marL="353099" lvl="0" indent="-342900" algn="just" rtl="0">
              <a:lnSpc>
                <a:spcPct val="100000"/>
              </a:lnSpc>
              <a:spcBef>
                <a:spcPts val="1000"/>
              </a:spcBef>
              <a:spcAft>
                <a:spcPts val="0"/>
              </a:spcAft>
              <a:buSzPts val="1200"/>
              <a:buFont typeface="Wingdings" panose="05000000000000000000" pitchFamily="2" charset="2"/>
              <a:buChar char="Ø"/>
            </a:pPr>
            <a:r>
              <a:rPr lang="en-US" sz="2000" dirty="0">
                <a:latin typeface="Cambria" panose="02040503050406030204" pitchFamily="18" charset="0"/>
                <a:ea typeface="Cambria" panose="02040503050406030204" pitchFamily="18" charset="0"/>
                <a:cs typeface="Times New Roman"/>
                <a:sym typeface="Times New Roman"/>
              </a:rPr>
              <a:t>Make more simple UI UX</a:t>
            </a:r>
            <a:endParaRPr lang="id-ID" sz="2000" dirty="0">
              <a:latin typeface="Cambria" panose="02040503050406030204" pitchFamily="18" charset="0"/>
              <a:ea typeface="Cambria" panose="02040503050406030204" pitchFamily="18" charset="0"/>
              <a:cs typeface="Times New Roman"/>
              <a:sym typeface="Times New Roman"/>
            </a:endParaRPr>
          </a:p>
          <a:p>
            <a:pPr marL="353099" lvl="0" indent="-342900" algn="just" rtl="0">
              <a:lnSpc>
                <a:spcPct val="100000"/>
              </a:lnSpc>
              <a:spcBef>
                <a:spcPts val="1000"/>
              </a:spcBef>
              <a:spcAft>
                <a:spcPts val="0"/>
              </a:spcAft>
              <a:buSzPts val="1200"/>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marL="12065">
              <a:lnSpc>
                <a:spcPct val="100000"/>
              </a:lnSpc>
              <a:spcBef>
                <a:spcPts val="780"/>
              </a:spcBef>
              <a:tabLst>
                <a:tab pos="299720" algn="l"/>
              </a:tabLst>
            </a:pPr>
            <a:endParaRPr lang="en-US" sz="2800" b="1" spc="-5" dirty="0">
              <a:latin typeface="Cambria" panose="02040503050406030204" pitchFamily="18" charset="0"/>
              <a:ea typeface="Cambria" panose="02040503050406030204" pitchFamily="18" charset="0"/>
              <a:cs typeface="Carl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AA44D-D100-4653-BCB8-CE6EB7E938C5}"/>
              </a:ext>
            </a:extLst>
          </p:cNvPr>
          <p:cNvSpPr/>
          <p:nvPr/>
        </p:nvSpPr>
        <p:spPr>
          <a:xfrm>
            <a:off x="1030293" y="1905000"/>
            <a:ext cx="7083413" cy="2554545"/>
          </a:xfrm>
          <a:prstGeom prst="rect">
            <a:avLst/>
          </a:prstGeom>
          <a:noFill/>
        </p:spPr>
        <p:txBody>
          <a:bodyPr wrap="square" lIns="91440" tIns="45720" rIns="91440" bIns="45720">
            <a:spAutoFit/>
          </a:bodyPr>
          <a:lstStyle/>
          <a:p>
            <a:pPr algn="ctr"/>
            <a:r>
              <a:rPr lang="en-IN" sz="8000" b="1" cap="none" spc="0" dirty="0">
                <a:ln w="22225">
                  <a:solidFill>
                    <a:schemeClr val="accent2"/>
                  </a:solidFill>
                  <a:prstDash val="solid"/>
                </a:ln>
                <a:solidFill>
                  <a:schemeClr val="accent2">
                    <a:lumMod val="40000"/>
                    <a:lumOff val="60000"/>
                  </a:schemeClr>
                </a:solidFill>
                <a:effectLst/>
                <a:latin typeface="Algerian" panose="04020705040A02060702" pitchFamily="82" charset="0"/>
              </a:rPr>
              <a:t>THANK YOU</a:t>
            </a:r>
          </a:p>
          <a:p>
            <a:pPr algn="ctr"/>
            <a:r>
              <a:rPr lang="en-IN" sz="8000" b="1" dirty="0">
                <a:ln w="22225">
                  <a:solidFill>
                    <a:schemeClr val="accent2"/>
                  </a:solidFill>
                  <a:prstDash val="solid"/>
                </a:ln>
                <a:solidFill>
                  <a:schemeClr val="accent2">
                    <a:lumMod val="40000"/>
                    <a:lumOff val="60000"/>
                  </a:schemeClr>
                </a:solidFill>
                <a:latin typeface="Algerian" panose="04020705040A02060702" pitchFamily="82" charset="0"/>
              </a:rPr>
              <a:t>Q &amp; A</a:t>
            </a:r>
          </a:p>
        </p:txBody>
      </p:sp>
      <p:pic>
        <p:nvPicPr>
          <p:cNvPr id="3" name="Picture 2">
            <a:extLst>
              <a:ext uri="{FF2B5EF4-FFF2-40B4-BE49-F238E27FC236}">
                <a16:creationId xmlns:a16="http://schemas.microsoft.com/office/drawing/2014/main" id="{D00B4CBA-B1D2-4F75-9D51-8B758FED67F9}"/>
              </a:ext>
            </a:extLst>
          </p:cNvPr>
          <p:cNvPicPr>
            <a:picLocks noChangeAspect="1"/>
          </p:cNvPicPr>
          <p:nvPr/>
        </p:nvPicPr>
        <p:blipFill>
          <a:blip r:embed="rId2"/>
          <a:stretch>
            <a:fillRect/>
          </a:stretch>
        </p:blipFill>
        <p:spPr>
          <a:xfrm>
            <a:off x="0" y="1096024"/>
            <a:ext cx="9108000" cy="5701909"/>
          </a:xfrm>
          <a:prstGeom prst="rect">
            <a:avLst/>
          </a:prstGeom>
        </p:spPr>
      </p:pic>
    </p:spTree>
    <p:extLst>
      <p:ext uri="{BB962C8B-B14F-4D97-AF65-F5344CB8AC3E}">
        <p14:creationId xmlns:p14="http://schemas.microsoft.com/office/powerpoint/2010/main" val="105259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143000"/>
            <a:ext cx="4030345" cy="4070986"/>
          </a:xfrm>
          <a:prstGeom prst="rect">
            <a:avLst/>
          </a:prstGeom>
        </p:spPr>
        <p:txBody>
          <a:bodyPr vert="horz" wrap="square" lIns="0" tIns="145415" rIns="0" bIns="0" rtlCol="0">
            <a:spAutoFit/>
          </a:bodyPr>
          <a:lstStyle/>
          <a:p>
            <a:pPr marL="643890" indent="-631825">
              <a:lnSpc>
                <a:spcPct val="100000"/>
              </a:lnSpc>
              <a:spcBef>
                <a:spcPts val="1145"/>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5" dirty="0">
                <a:latin typeface="Carlito"/>
                <a:cs typeface="Carlito"/>
              </a:rPr>
              <a:t>Definition</a:t>
            </a:r>
            <a:endParaRPr sz="1800" dirty="0">
              <a:latin typeface="Carlito"/>
              <a:cs typeface="Carlito"/>
            </a:endParaRPr>
          </a:p>
          <a:p>
            <a:pPr marL="643890" indent="-631825">
              <a:lnSpc>
                <a:spcPct val="100000"/>
              </a:lnSpc>
              <a:spcBef>
                <a:spcPts val="1040"/>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10" dirty="0">
                <a:latin typeface="Carlito"/>
                <a:cs typeface="Carlito"/>
              </a:rPr>
              <a:t>Deliverables</a:t>
            </a:r>
            <a:endParaRPr sz="1800" dirty="0">
              <a:latin typeface="Carlito"/>
              <a:cs typeface="Carlito"/>
            </a:endParaRPr>
          </a:p>
          <a:p>
            <a:pPr marL="643890" indent="-631825">
              <a:lnSpc>
                <a:spcPct val="100000"/>
              </a:lnSpc>
              <a:spcBef>
                <a:spcPts val="1035"/>
              </a:spcBef>
              <a:buAutoNum type="arabicPeriod"/>
              <a:tabLst>
                <a:tab pos="643255" algn="l"/>
                <a:tab pos="644525" algn="l"/>
              </a:tabLst>
            </a:pPr>
            <a:r>
              <a:rPr sz="1800" b="1" spc="-5" dirty="0">
                <a:latin typeface="Carlito"/>
                <a:cs typeface="Carlito"/>
              </a:rPr>
              <a:t>Project Milestones </a:t>
            </a:r>
            <a:r>
              <a:rPr sz="1800" b="1" dirty="0">
                <a:latin typeface="Carlito"/>
                <a:cs typeface="Carlito"/>
              </a:rPr>
              <a:t>&amp;</a:t>
            </a:r>
            <a:r>
              <a:rPr sz="1800" b="1" spc="-60" dirty="0">
                <a:latin typeface="Carlito"/>
                <a:cs typeface="Carlito"/>
              </a:rPr>
              <a:t> </a:t>
            </a:r>
            <a:r>
              <a:rPr sz="1800" b="1" spc="-35" dirty="0">
                <a:latin typeface="Carlito"/>
                <a:cs typeface="Carlito"/>
              </a:rPr>
              <a:t>Tasks</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10" dirty="0">
                <a:latin typeface="Carlito"/>
                <a:cs typeface="Carlito"/>
              </a:rPr>
              <a:t>Environment</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35" dirty="0">
                <a:latin typeface="Carlito"/>
                <a:cs typeface="Carlito"/>
              </a:rPr>
              <a:t>Tools</a:t>
            </a:r>
            <a:endParaRPr sz="1800" dirty="0">
              <a:latin typeface="Carlito"/>
              <a:cs typeface="Carlito"/>
            </a:endParaRPr>
          </a:p>
          <a:p>
            <a:pPr marL="643890" indent="-631825">
              <a:lnSpc>
                <a:spcPct val="100000"/>
              </a:lnSpc>
              <a:spcBef>
                <a:spcPts val="1030"/>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dirty="0">
                <a:latin typeface="Carlito"/>
                <a:cs typeface="Carlito"/>
              </a:rPr>
              <a:t>Design</a:t>
            </a:r>
            <a:endParaRPr lang="en-US" sz="1800" b="1" dirty="0">
              <a:latin typeface="Carlito"/>
              <a:cs typeface="Carlito"/>
            </a:endParaRPr>
          </a:p>
          <a:p>
            <a:pPr marL="643890" indent="-631825">
              <a:lnSpc>
                <a:spcPct val="100000"/>
              </a:lnSpc>
              <a:spcBef>
                <a:spcPts val="1035"/>
              </a:spcBef>
              <a:buAutoNum type="arabicPeriod"/>
              <a:tabLst>
                <a:tab pos="643255" algn="l"/>
                <a:tab pos="644525" algn="l"/>
              </a:tabLst>
            </a:pPr>
            <a:r>
              <a:rPr lang="en-US" b="1" dirty="0">
                <a:latin typeface="Carlito"/>
                <a:cs typeface="Carlito"/>
              </a:rPr>
              <a:t>Gantt Chart</a:t>
            </a:r>
            <a:endParaRPr sz="1800" dirty="0">
              <a:latin typeface="Carlito"/>
              <a:cs typeface="Carlito"/>
            </a:endParaRPr>
          </a:p>
          <a:p>
            <a:pPr marL="643890" indent="-631825">
              <a:lnSpc>
                <a:spcPct val="100000"/>
              </a:lnSpc>
              <a:spcBef>
                <a:spcPts val="1040"/>
              </a:spcBef>
              <a:buAutoNum type="arabicPeriod"/>
              <a:tabLst>
                <a:tab pos="643255" algn="l"/>
                <a:tab pos="644525" algn="l"/>
              </a:tabLst>
            </a:pPr>
            <a:r>
              <a:rPr lang="en-US" sz="1800" b="1" dirty="0">
                <a:latin typeface="Carlito"/>
                <a:cs typeface="Carlito"/>
              </a:rPr>
              <a:t>Project Execution</a:t>
            </a:r>
          </a:p>
          <a:p>
            <a:pPr marL="643890" indent="-631825">
              <a:lnSpc>
                <a:spcPct val="100000"/>
              </a:lnSpc>
              <a:spcBef>
                <a:spcPts val="1035"/>
              </a:spcBef>
              <a:buAutoNum type="arabicPeriod"/>
              <a:tabLst>
                <a:tab pos="643255" algn="l"/>
                <a:tab pos="644525" algn="l"/>
              </a:tabLst>
            </a:pPr>
            <a:r>
              <a:rPr sz="1800" b="1" spc="-5" dirty="0">
                <a:latin typeface="Carlito"/>
                <a:cs typeface="Carlito"/>
              </a:rPr>
              <a:t>Milestone Feedback </a:t>
            </a:r>
            <a:r>
              <a:rPr sz="1800" b="1" dirty="0">
                <a:latin typeface="Carlito"/>
                <a:cs typeface="Carlito"/>
              </a:rPr>
              <a:t>&amp; </a:t>
            </a:r>
            <a:r>
              <a:rPr sz="1800" b="1" spc="-5" dirty="0">
                <a:latin typeface="Carlito"/>
                <a:cs typeface="Carlito"/>
              </a:rPr>
              <a:t>Action</a:t>
            </a:r>
            <a:r>
              <a:rPr sz="1800" b="1" spc="-160" dirty="0">
                <a:latin typeface="Carlito"/>
                <a:cs typeface="Carlito"/>
              </a:rPr>
              <a:t> </a:t>
            </a:r>
            <a:r>
              <a:rPr sz="1800" b="1" spc="-40" dirty="0">
                <a:latin typeface="Carlito"/>
                <a:cs typeface="Carlito"/>
              </a:rPr>
              <a:t>Taken</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5" dirty="0">
                <a:latin typeface="Carlito"/>
                <a:cs typeface="Carlito"/>
              </a:rPr>
              <a:t>Proposed</a:t>
            </a:r>
            <a:r>
              <a:rPr sz="1800" b="1" spc="-40" dirty="0">
                <a:latin typeface="Carlito"/>
                <a:cs typeface="Carlito"/>
              </a:rPr>
              <a:t> </a:t>
            </a:r>
            <a:r>
              <a:rPr sz="1800" b="1" spc="-10" dirty="0">
                <a:latin typeface="Carlito"/>
                <a:cs typeface="Carlito"/>
              </a:rPr>
              <a:t>Improvements</a:t>
            </a:r>
            <a:endParaRPr sz="1800" dirty="0">
              <a:latin typeface="Carlito"/>
              <a:cs typeface="Carlito"/>
            </a:endParaRPr>
          </a:p>
        </p:txBody>
      </p:sp>
      <p:sp>
        <p:nvSpPr>
          <p:cNvPr id="3" name="object 3"/>
          <p:cNvSpPr txBox="1">
            <a:spLocks noGrp="1"/>
          </p:cNvSpPr>
          <p:nvPr>
            <p:ph type="title"/>
          </p:nvPr>
        </p:nvSpPr>
        <p:spPr>
          <a:xfrm>
            <a:off x="113792" y="429005"/>
            <a:ext cx="144907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Contents</a:t>
            </a:r>
            <a:endParaRPr sz="28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84150" y="1337866"/>
            <a:ext cx="8652561" cy="1860125"/>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85" dirty="0">
                <a:latin typeface="Carlito"/>
                <a:cs typeface="Carlito"/>
              </a:rPr>
              <a:t> </a:t>
            </a:r>
            <a:r>
              <a:rPr lang="en-US" sz="2000" b="1" spc="-5" dirty="0">
                <a:latin typeface="Carlito"/>
                <a:cs typeface="Carlito"/>
              </a:rPr>
              <a:t>Introduction:</a:t>
            </a:r>
          </a:p>
          <a:p>
            <a:pPr marL="342900" indent="-342900" algn="just">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The "Meals On Wheels" program aims to serve eligible individuals who cannot prepare meals due to age, illness, or disability. </a:t>
            </a:r>
            <a:r>
              <a:rPr lang="en-US" sz="2000" dirty="0" err="1">
                <a:solidFill>
                  <a:schemeClr val="tx1"/>
                </a:solidFill>
                <a:latin typeface="Calibri" panose="020F0502020204030204" pitchFamily="34" charset="0"/>
                <a:cs typeface="Calibri" panose="020F0502020204030204" pitchFamily="34" charset="0"/>
              </a:rPr>
              <a:t>MerryMeal</a:t>
            </a:r>
            <a:r>
              <a:rPr lang="en-US" sz="2000" dirty="0">
                <a:solidFill>
                  <a:schemeClr val="tx1"/>
                </a:solidFill>
                <a:latin typeface="Calibri" panose="020F0502020204030204" pitchFamily="34" charset="0"/>
                <a:cs typeface="Calibri" panose="020F0502020204030204" pitchFamily="34" charset="0"/>
              </a:rPr>
              <a:t>, a charitable organization, has partnered with food service providers nationwide to deliver hot meals to qualified adults. As a web developer at Unity One Solutions, we design and develop a software solution for this project.</a:t>
            </a:r>
            <a:endParaRPr lang="en-MY" sz="2000" dirty="0">
              <a:solidFill>
                <a:schemeClr val="tx1"/>
              </a:solidFill>
              <a:latin typeface="Calibri" panose="020F0502020204030204" pitchFamily="34" charset="0"/>
              <a:cs typeface="Calibri" panose="020F0502020204030204" pitchFamily="34" charset="0"/>
            </a:endParaRPr>
          </a:p>
        </p:txBody>
      </p:sp>
      <p:sp>
        <p:nvSpPr>
          <p:cNvPr id="9" name="object 9"/>
          <p:cNvSpPr txBox="1"/>
          <p:nvPr/>
        </p:nvSpPr>
        <p:spPr>
          <a:xfrm>
            <a:off x="304799" y="3384432"/>
            <a:ext cx="8411261" cy="2562240"/>
          </a:xfrm>
          <a:prstGeom prst="rect">
            <a:avLst/>
          </a:prstGeom>
        </p:spPr>
        <p:txBody>
          <a:bodyPr vert="horz" wrap="square" lIns="0" tIns="99060" rIns="0" bIns="0" rtlCol="0">
            <a:spAutoFit/>
          </a:bodyPr>
          <a:lstStyle/>
          <a:p>
            <a:pPr marL="286385" indent="-287020">
              <a:lnSpc>
                <a:spcPct val="100000"/>
              </a:lnSpc>
              <a:spcBef>
                <a:spcPts val="780"/>
              </a:spcBef>
              <a:buFont typeface="Wingdings"/>
              <a:buChar char=""/>
              <a:tabLst>
                <a:tab pos="287020" algn="l"/>
              </a:tabLst>
            </a:pPr>
            <a:r>
              <a:rPr lang="en-US" sz="2000" b="1" spc="-5" dirty="0">
                <a:latin typeface="Carlito"/>
                <a:cs typeface="Carlito"/>
              </a:rPr>
              <a:t>Project Statement</a:t>
            </a:r>
            <a:r>
              <a:rPr lang="en-US" sz="2000" b="1" dirty="0">
                <a:latin typeface="Carlito"/>
                <a:cs typeface="Carlito"/>
              </a:rPr>
              <a:t>:</a:t>
            </a:r>
          </a:p>
          <a:p>
            <a:pPr marL="342900" indent="-342900" algn="just">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We aim to create a comprehensive software solution for the "Meals On Wheels" initiative. This software will streamline the registration process for members, caregivers, partners, and volunteers. It will also facilitate fundraising, menu planning, meal delivery, food safety management, need reassessment, and provide a management information system. By implementing this solution, we aim to improve efficiency, enhance user experience, and ensure effective program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419107" y="1307314"/>
            <a:ext cx="8381994" cy="4445448"/>
          </a:xfrm>
          <a:prstGeom prst="rect">
            <a:avLst/>
          </a:prstGeom>
        </p:spPr>
        <p:txBody>
          <a:bodyPr vert="horz" wrap="square" lIns="0" tIns="13335" rIns="0" bIns="0" rtlCol="0">
            <a:spAutoFit/>
          </a:bodyPr>
          <a:lstStyle/>
          <a:p>
            <a:pPr marL="299085" indent="-287020" algn="just">
              <a:lnSpc>
                <a:spcPct val="100000"/>
              </a:lnSpc>
              <a:spcBef>
                <a:spcPts val="105"/>
              </a:spcBef>
              <a:buFont typeface="Wingdings"/>
              <a:buChar char=""/>
              <a:tabLst>
                <a:tab pos="299720" algn="l"/>
              </a:tabLst>
            </a:pPr>
            <a:r>
              <a:rPr sz="2400" b="1" spc="-5" dirty="0">
                <a:latin typeface="Carlito"/>
                <a:cs typeface="Carlito"/>
              </a:rPr>
              <a:t>Project</a:t>
            </a:r>
            <a:r>
              <a:rPr sz="2400" b="1" spc="-85" dirty="0">
                <a:latin typeface="Carlito"/>
                <a:cs typeface="Carlito"/>
              </a:rPr>
              <a:t> </a:t>
            </a:r>
            <a:r>
              <a:rPr lang="en-US" sz="2400" b="1" spc="-5" dirty="0">
                <a:latin typeface="Carlito"/>
                <a:cs typeface="Carlito"/>
              </a:rPr>
              <a:t>Goals:</a:t>
            </a:r>
          </a:p>
          <a:p>
            <a:pPr algn="just">
              <a:spcBef>
                <a:spcPts val="0"/>
              </a:spcBef>
              <a:spcAft>
                <a:spcPts val="0"/>
              </a:spcAft>
              <a:buFont typeface="+mj-lt"/>
              <a:buAutoNum type="arabicPeriod"/>
            </a:pPr>
            <a:r>
              <a:rPr lang="en-US" sz="2400" dirty="0">
                <a:solidFill>
                  <a:srgbClr val="0E101A"/>
                </a:solidFill>
                <a:effectLst/>
              </a:rPr>
              <a:t>Increase efficiency and effectiveness of meal delivery services.</a:t>
            </a:r>
          </a:p>
          <a:p>
            <a:pPr algn="just">
              <a:spcBef>
                <a:spcPts val="0"/>
              </a:spcBef>
              <a:spcAft>
                <a:spcPts val="0"/>
              </a:spcAft>
              <a:buFont typeface="+mj-lt"/>
              <a:buAutoNum type="arabicPeriod"/>
            </a:pPr>
            <a:r>
              <a:rPr lang="en-US" sz="2400" dirty="0">
                <a:solidFill>
                  <a:srgbClr val="0E101A"/>
                </a:solidFill>
                <a:effectLst/>
              </a:rPr>
              <a:t>Streamline the registration process for members, caregivers, partners, and volunteers.</a:t>
            </a:r>
          </a:p>
          <a:p>
            <a:pPr algn="just">
              <a:spcBef>
                <a:spcPts val="0"/>
              </a:spcBef>
              <a:spcAft>
                <a:spcPts val="0"/>
              </a:spcAft>
              <a:buFont typeface="+mj-lt"/>
              <a:buAutoNum type="arabicPeriod"/>
            </a:pPr>
            <a:r>
              <a:rPr lang="en-US" sz="2400" dirty="0">
                <a:solidFill>
                  <a:srgbClr val="0E101A"/>
                </a:solidFill>
                <a:effectLst/>
              </a:rPr>
              <a:t>Enable fundraising activities and attract donors and supporters.</a:t>
            </a:r>
          </a:p>
          <a:p>
            <a:pPr algn="just">
              <a:spcBef>
                <a:spcPts val="0"/>
              </a:spcBef>
              <a:spcAft>
                <a:spcPts val="0"/>
              </a:spcAft>
              <a:buFont typeface="+mj-lt"/>
              <a:buAutoNum type="arabicPeriod"/>
            </a:pPr>
            <a:r>
              <a:rPr lang="en-US" sz="2400" dirty="0">
                <a:solidFill>
                  <a:srgbClr val="0E101A"/>
                </a:solidFill>
                <a:effectLst/>
              </a:rPr>
              <a:t>Improve menu planning and ensure timely meal delivery.</a:t>
            </a:r>
          </a:p>
          <a:p>
            <a:pPr algn="just">
              <a:spcBef>
                <a:spcPts val="0"/>
              </a:spcBef>
              <a:spcAft>
                <a:spcPts val="0"/>
              </a:spcAft>
              <a:buFont typeface="+mj-lt"/>
              <a:buAutoNum type="arabicPeriod"/>
            </a:pPr>
            <a:r>
              <a:rPr lang="en-US" sz="2400" dirty="0">
                <a:solidFill>
                  <a:srgbClr val="0E101A"/>
                </a:solidFill>
                <a:effectLst/>
              </a:rPr>
              <a:t>Enhance meal delivery management through route tracking and monitoring.</a:t>
            </a:r>
          </a:p>
          <a:p>
            <a:pPr algn="just">
              <a:spcBef>
                <a:spcPts val="0"/>
              </a:spcBef>
              <a:spcAft>
                <a:spcPts val="0"/>
              </a:spcAft>
              <a:buFont typeface="+mj-lt"/>
              <a:buAutoNum type="arabicPeriod"/>
            </a:pPr>
            <a:r>
              <a:rPr lang="en-US" sz="2400" dirty="0">
                <a:solidFill>
                  <a:srgbClr val="0E101A"/>
                </a:solidFill>
                <a:effectLst/>
              </a:rPr>
              <a:t>Implement a food safety management system.</a:t>
            </a:r>
          </a:p>
          <a:p>
            <a:pPr algn="just">
              <a:spcBef>
                <a:spcPts val="0"/>
              </a:spcBef>
              <a:spcAft>
                <a:spcPts val="0"/>
              </a:spcAft>
              <a:buFont typeface="+mj-lt"/>
              <a:buAutoNum type="arabicPeriod"/>
            </a:pPr>
            <a:r>
              <a:rPr lang="en-US" sz="2400" dirty="0">
                <a:solidFill>
                  <a:srgbClr val="0E101A"/>
                </a:solidFill>
                <a:effectLst/>
              </a:rPr>
              <a:t>Establish a reassessment system for evaluating changing needs.</a:t>
            </a:r>
          </a:p>
          <a:p>
            <a:pPr algn="just">
              <a:spcBef>
                <a:spcPts val="0"/>
              </a:spcBef>
              <a:spcAft>
                <a:spcPts val="0"/>
              </a:spcAft>
              <a:buFont typeface="+mj-lt"/>
              <a:buAutoNum type="arabicPeriod"/>
            </a:pPr>
            <a:r>
              <a:rPr lang="en-US" sz="2400" dirty="0">
                <a:solidFill>
                  <a:srgbClr val="0E101A"/>
                </a:solidFill>
                <a:effectLst/>
              </a:rPr>
              <a:t>Develop a comprehensive management information system.</a:t>
            </a:r>
          </a:p>
          <a:p>
            <a:pPr marL="342900" indent="-342900" algn="just">
              <a:buFont typeface="Arial" panose="020B0604020202020204" pitchFamily="34" charset="0"/>
              <a:buChar char="•"/>
            </a:pPr>
            <a:endParaRPr lang="en-MY"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9838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5205B0A-1AAD-4336-BA68-D16B86CC2D36}"/>
              </a:ext>
            </a:extLst>
          </p:cNvPr>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6" name="object 3">
            <a:extLst>
              <a:ext uri="{FF2B5EF4-FFF2-40B4-BE49-F238E27FC236}">
                <a16:creationId xmlns:a16="http://schemas.microsoft.com/office/drawing/2014/main" id="{8D148C4D-0022-4ED4-A5F2-E23E9D82866C}"/>
              </a:ext>
            </a:extLst>
          </p:cNvPr>
          <p:cNvGrpSpPr/>
          <p:nvPr/>
        </p:nvGrpSpPr>
        <p:grpSpPr>
          <a:xfrm>
            <a:off x="0" y="1119882"/>
            <a:ext cx="8982710" cy="5651500"/>
            <a:chOff x="15240" y="1147572"/>
            <a:chExt cx="8982710" cy="5651500"/>
          </a:xfrm>
        </p:grpSpPr>
        <p:sp>
          <p:nvSpPr>
            <p:cNvPr id="7" name="object 4">
              <a:extLst>
                <a:ext uri="{FF2B5EF4-FFF2-40B4-BE49-F238E27FC236}">
                  <a16:creationId xmlns:a16="http://schemas.microsoft.com/office/drawing/2014/main" id="{FDC4BB06-E298-463C-9D88-B111C554E56F}"/>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C64BEE79-B791-4DA7-9F7C-D4476E0ADA17}"/>
                </a:ext>
              </a:extLst>
            </p:cNvPr>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AF4288F0-7225-4530-8562-B14A1C91C583}"/>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10" name="object 7">
              <a:extLst>
                <a:ext uri="{FF2B5EF4-FFF2-40B4-BE49-F238E27FC236}">
                  <a16:creationId xmlns:a16="http://schemas.microsoft.com/office/drawing/2014/main" id="{67601D3D-14C6-4063-A191-9AAD8A183357}"/>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1" name="object 8">
            <a:extLst>
              <a:ext uri="{FF2B5EF4-FFF2-40B4-BE49-F238E27FC236}">
                <a16:creationId xmlns:a16="http://schemas.microsoft.com/office/drawing/2014/main" id="{B00CB986-D8FD-415F-B0C8-B01AED09C9EA}"/>
              </a:ext>
            </a:extLst>
          </p:cNvPr>
          <p:cNvSpPr txBox="1"/>
          <p:nvPr/>
        </p:nvSpPr>
        <p:spPr>
          <a:xfrm>
            <a:off x="316896" y="1370782"/>
            <a:ext cx="8403526" cy="4076116"/>
          </a:xfrm>
          <a:prstGeom prst="rect">
            <a:avLst/>
          </a:prstGeom>
        </p:spPr>
        <p:txBody>
          <a:bodyPr vert="horz" wrap="square" lIns="0" tIns="13335" rIns="0" bIns="0" rtlCol="0">
            <a:spAutoFit/>
          </a:bodyPr>
          <a:lstStyle/>
          <a:p>
            <a:pPr marL="299085" indent="-287020" algn="just">
              <a:lnSpc>
                <a:spcPct val="100000"/>
              </a:lnSpc>
              <a:spcBef>
                <a:spcPts val="105"/>
              </a:spcBef>
              <a:buFont typeface="Wingdings"/>
              <a:buChar char=""/>
              <a:tabLst>
                <a:tab pos="299720" algn="l"/>
              </a:tabLst>
            </a:pPr>
            <a:r>
              <a:rPr sz="2400" b="1" spc="-5" dirty="0">
                <a:latin typeface="Carlito"/>
                <a:cs typeface="Carlito"/>
              </a:rPr>
              <a:t>Project</a:t>
            </a:r>
            <a:r>
              <a:rPr sz="2400" b="1" spc="-85" dirty="0">
                <a:latin typeface="Carlito"/>
                <a:cs typeface="Carlito"/>
              </a:rPr>
              <a:t> </a:t>
            </a:r>
            <a:r>
              <a:rPr lang="en-US" sz="2400" b="1" spc="-5" dirty="0">
                <a:latin typeface="Carlito"/>
                <a:cs typeface="Carlito"/>
              </a:rPr>
              <a:t>Scope:</a:t>
            </a:r>
          </a:p>
          <a:p>
            <a:pPr algn="just">
              <a:spcBef>
                <a:spcPts val="0"/>
              </a:spcBef>
              <a:spcAft>
                <a:spcPts val="0"/>
              </a:spcAft>
              <a:buFont typeface="Arial" panose="020B0604020202020204" pitchFamily="34" charset="0"/>
              <a:buChar char="•"/>
            </a:pPr>
            <a:r>
              <a:rPr lang="en-US" sz="2400" dirty="0">
                <a:solidFill>
                  <a:srgbClr val="0E101A"/>
                </a:solidFill>
                <a:effectLst/>
              </a:rPr>
              <a:t>User registration for members, caregivers, partners, volunteers, and donors/supporters.</a:t>
            </a:r>
          </a:p>
          <a:p>
            <a:pPr algn="just">
              <a:spcBef>
                <a:spcPts val="0"/>
              </a:spcBef>
              <a:spcAft>
                <a:spcPts val="0"/>
              </a:spcAft>
              <a:buFont typeface="Arial" panose="020B0604020202020204" pitchFamily="34" charset="0"/>
              <a:buChar char="•"/>
            </a:pPr>
            <a:r>
              <a:rPr lang="en-US" sz="2400" dirty="0">
                <a:solidFill>
                  <a:srgbClr val="0E101A"/>
                </a:solidFill>
                <a:effectLst/>
              </a:rPr>
              <a:t>Management of dietary requirements and other needs.</a:t>
            </a:r>
          </a:p>
          <a:p>
            <a:pPr algn="just">
              <a:spcBef>
                <a:spcPts val="0"/>
              </a:spcBef>
              <a:spcAft>
                <a:spcPts val="0"/>
              </a:spcAft>
              <a:buFont typeface="Arial" panose="020B0604020202020204" pitchFamily="34" charset="0"/>
              <a:buChar char="•"/>
            </a:pPr>
            <a:r>
              <a:rPr lang="en-US" sz="2400" dirty="0">
                <a:solidFill>
                  <a:srgbClr val="0E101A"/>
                </a:solidFill>
                <a:effectLst/>
              </a:rPr>
              <a:t>Fundraising module for financial contributions and fundraising efforts.</a:t>
            </a:r>
          </a:p>
          <a:p>
            <a:pPr algn="just">
              <a:spcBef>
                <a:spcPts val="0"/>
              </a:spcBef>
              <a:spcAft>
                <a:spcPts val="0"/>
              </a:spcAft>
              <a:buFont typeface="Arial" panose="020B0604020202020204" pitchFamily="34" charset="0"/>
              <a:buChar char="•"/>
            </a:pPr>
            <a:r>
              <a:rPr lang="en-US" sz="2400" dirty="0">
                <a:solidFill>
                  <a:srgbClr val="0E101A"/>
                </a:solidFill>
                <a:effectLst/>
              </a:rPr>
              <a:t>Menu planning and preparation for different dietary requirements.</a:t>
            </a:r>
          </a:p>
          <a:p>
            <a:pPr algn="just">
              <a:spcBef>
                <a:spcPts val="0"/>
              </a:spcBef>
              <a:spcAft>
                <a:spcPts val="0"/>
              </a:spcAft>
              <a:buFont typeface="Arial" panose="020B0604020202020204" pitchFamily="34" charset="0"/>
              <a:buChar char="•"/>
            </a:pPr>
            <a:r>
              <a:rPr lang="en-US" sz="2400" dirty="0">
                <a:solidFill>
                  <a:srgbClr val="0E101A"/>
                </a:solidFill>
                <a:effectLst/>
              </a:rPr>
              <a:t>Meal delivery management for partners and riders.</a:t>
            </a:r>
          </a:p>
          <a:p>
            <a:pPr algn="just">
              <a:spcBef>
                <a:spcPts val="0"/>
              </a:spcBef>
              <a:spcAft>
                <a:spcPts val="0"/>
              </a:spcAft>
              <a:buFont typeface="Arial" panose="020B0604020202020204" pitchFamily="34" charset="0"/>
              <a:buChar char="•"/>
            </a:pPr>
            <a:r>
              <a:rPr lang="en-US" sz="2400" dirty="0">
                <a:solidFill>
                  <a:srgbClr val="0E101A"/>
                </a:solidFill>
                <a:effectLst/>
              </a:rPr>
              <a:t>Food safety management protocols and guidelines.</a:t>
            </a:r>
          </a:p>
          <a:p>
            <a:pPr algn="just">
              <a:spcBef>
                <a:spcPts val="0"/>
              </a:spcBef>
              <a:spcAft>
                <a:spcPts val="0"/>
              </a:spcAft>
              <a:buFont typeface="Arial" panose="020B0604020202020204" pitchFamily="34" charset="0"/>
              <a:buChar char="•"/>
            </a:pPr>
            <a:r>
              <a:rPr lang="en-US" sz="2400" dirty="0">
                <a:solidFill>
                  <a:srgbClr val="0E101A"/>
                </a:solidFill>
                <a:effectLst/>
              </a:rPr>
              <a:t>Reassessment system for evaluating changing needs.</a:t>
            </a:r>
          </a:p>
          <a:p>
            <a:pPr algn="just">
              <a:spcBef>
                <a:spcPts val="0"/>
              </a:spcBef>
              <a:spcAft>
                <a:spcPts val="0"/>
              </a:spcAft>
              <a:buFont typeface="Arial" panose="020B0604020202020204" pitchFamily="34" charset="0"/>
              <a:buChar char="•"/>
            </a:pPr>
            <a:r>
              <a:rPr lang="en-US" sz="2400" dirty="0">
                <a:solidFill>
                  <a:srgbClr val="0E101A"/>
                </a:solidFill>
                <a:effectLst/>
              </a:rPr>
              <a:t>Management information system for reporting and analysis.</a:t>
            </a:r>
          </a:p>
        </p:txBody>
      </p:sp>
    </p:spTree>
    <p:extLst>
      <p:ext uri="{BB962C8B-B14F-4D97-AF65-F5344CB8AC3E}">
        <p14:creationId xmlns:p14="http://schemas.microsoft.com/office/powerpoint/2010/main" val="126697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85102" y="120193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81926" y="1441009"/>
            <a:ext cx="8652561" cy="962443"/>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75" dirty="0">
                <a:latin typeface="Carlito"/>
                <a:cs typeface="Carlito"/>
              </a:rPr>
              <a:t> </a:t>
            </a:r>
            <a:r>
              <a:rPr sz="2000" b="1" spc="-10" dirty="0">
                <a:latin typeface="Carlito"/>
                <a:cs typeface="Carlito"/>
              </a:rPr>
              <a:t>Deliverables</a:t>
            </a:r>
            <a:r>
              <a:rPr lang="en-US" sz="2000" b="1" spc="-10" dirty="0">
                <a:latin typeface="Carlito"/>
                <a:cs typeface="Carlito"/>
              </a:rPr>
              <a:t>:</a:t>
            </a: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sp>
        <p:nvSpPr>
          <p:cNvPr id="9" name="Google Shape;83;p16">
            <a:extLst>
              <a:ext uri="{FF2B5EF4-FFF2-40B4-BE49-F238E27FC236}">
                <a16:creationId xmlns:a16="http://schemas.microsoft.com/office/drawing/2014/main" id="{2A4964C3-95B4-407C-8D90-9DF794084568}"/>
              </a:ext>
            </a:extLst>
          </p:cNvPr>
          <p:cNvSpPr txBox="1"/>
          <p:nvPr/>
        </p:nvSpPr>
        <p:spPr>
          <a:xfrm>
            <a:off x="573078" y="2128746"/>
            <a:ext cx="27342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Web Structure</a:t>
            </a:r>
            <a:endParaRPr b="1" dirty="0"/>
          </a:p>
          <a:p>
            <a:pPr marL="457200" lvl="0" indent="-317500" algn="l" rtl="0">
              <a:spcBef>
                <a:spcPts val="0"/>
              </a:spcBef>
              <a:spcAft>
                <a:spcPts val="0"/>
              </a:spcAft>
              <a:buSzPts val="1400"/>
              <a:buChar char="●"/>
            </a:pPr>
            <a:r>
              <a:rPr lang="en-GB" dirty="0"/>
              <a:t>Landing Page</a:t>
            </a:r>
            <a:endParaRPr dirty="0"/>
          </a:p>
          <a:p>
            <a:pPr marL="457200" lvl="0" indent="-317500" algn="l" rtl="0">
              <a:spcBef>
                <a:spcPts val="0"/>
              </a:spcBef>
              <a:spcAft>
                <a:spcPts val="0"/>
              </a:spcAft>
              <a:buSzPts val="1400"/>
              <a:buChar char="●"/>
            </a:pPr>
            <a:r>
              <a:rPr lang="en-GB" dirty="0"/>
              <a:t>Registration</a:t>
            </a:r>
            <a:endParaRPr dirty="0"/>
          </a:p>
          <a:p>
            <a:pPr marL="457200" lvl="0" indent="-317500" algn="l" rtl="0">
              <a:spcBef>
                <a:spcPts val="0"/>
              </a:spcBef>
              <a:spcAft>
                <a:spcPts val="0"/>
              </a:spcAft>
              <a:buSzPts val="1400"/>
              <a:buChar char="●"/>
            </a:pPr>
            <a:r>
              <a:rPr lang="en-GB" dirty="0"/>
              <a:t>Login</a:t>
            </a:r>
            <a:endParaRPr dirty="0"/>
          </a:p>
          <a:p>
            <a:pPr marL="457200" lvl="0" indent="-317500" algn="l" rtl="0">
              <a:spcBef>
                <a:spcPts val="0"/>
              </a:spcBef>
              <a:spcAft>
                <a:spcPts val="0"/>
              </a:spcAft>
              <a:buSzPts val="1400"/>
              <a:buChar char="●"/>
            </a:pPr>
            <a:r>
              <a:rPr lang="en-GB" dirty="0"/>
              <a:t>Homepage for Each Role</a:t>
            </a:r>
            <a:endParaRPr dirty="0"/>
          </a:p>
          <a:p>
            <a:pPr marL="457200" lvl="0" indent="-317500" algn="l" rtl="0">
              <a:spcBef>
                <a:spcPts val="0"/>
              </a:spcBef>
              <a:spcAft>
                <a:spcPts val="0"/>
              </a:spcAft>
              <a:buSzPts val="1400"/>
              <a:buChar char="●"/>
            </a:pPr>
            <a:r>
              <a:rPr lang="id-ID" dirty="0"/>
              <a:t>Donor</a:t>
            </a:r>
            <a:r>
              <a:rPr lang="en-GB" dirty="0"/>
              <a:t> Page</a:t>
            </a:r>
            <a:endParaRPr dirty="0"/>
          </a:p>
          <a:p>
            <a:pPr marL="457200" lvl="0" indent="-317500" algn="l" rtl="0">
              <a:spcBef>
                <a:spcPts val="0"/>
              </a:spcBef>
              <a:spcAft>
                <a:spcPts val="0"/>
              </a:spcAft>
              <a:buSzPts val="1400"/>
              <a:buChar char="●"/>
            </a:pPr>
            <a:r>
              <a:rPr lang="en-GB" dirty="0"/>
              <a:t>Contact Us Page</a:t>
            </a:r>
            <a:endParaRPr dirty="0"/>
          </a:p>
          <a:p>
            <a:pPr marL="457200" lvl="0" indent="-317500" algn="l" rtl="0">
              <a:spcBef>
                <a:spcPts val="0"/>
              </a:spcBef>
              <a:spcAft>
                <a:spcPts val="0"/>
              </a:spcAft>
              <a:buSzPts val="1400"/>
              <a:buChar char="●"/>
            </a:pPr>
            <a:r>
              <a:rPr lang="en-GB" dirty="0"/>
              <a:t>About Us Page</a:t>
            </a:r>
            <a:endParaRPr dirty="0"/>
          </a:p>
          <a:p>
            <a:pPr marL="457200" lvl="0" indent="-317500" algn="l" rtl="0">
              <a:spcBef>
                <a:spcPts val="0"/>
              </a:spcBef>
              <a:spcAft>
                <a:spcPts val="0"/>
              </a:spcAft>
              <a:buSzPts val="1400"/>
              <a:buChar char="●"/>
            </a:pPr>
            <a:r>
              <a:rPr lang="en-GB" dirty="0"/>
              <a:t>Admin Dashboard</a:t>
            </a:r>
            <a:endParaRPr dirty="0"/>
          </a:p>
        </p:txBody>
      </p:sp>
      <p:sp>
        <p:nvSpPr>
          <p:cNvPr id="10" name="Google Shape;84;p16">
            <a:extLst>
              <a:ext uri="{FF2B5EF4-FFF2-40B4-BE49-F238E27FC236}">
                <a16:creationId xmlns:a16="http://schemas.microsoft.com/office/drawing/2014/main" id="{F0CB9AFA-AC81-4C1A-9572-566CA7A687EF}"/>
              </a:ext>
            </a:extLst>
          </p:cNvPr>
          <p:cNvSpPr txBox="1"/>
          <p:nvPr/>
        </p:nvSpPr>
        <p:spPr>
          <a:xfrm>
            <a:off x="6532809" y="2136592"/>
            <a:ext cx="2038113"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Role</a:t>
            </a:r>
            <a:endParaRPr b="1" dirty="0"/>
          </a:p>
          <a:p>
            <a:pPr marL="457200" lvl="0" indent="-317500" algn="l" rtl="0">
              <a:spcBef>
                <a:spcPts val="0"/>
              </a:spcBef>
              <a:spcAft>
                <a:spcPts val="0"/>
              </a:spcAft>
              <a:buSzPts val="1400"/>
              <a:buChar char="●"/>
            </a:pPr>
            <a:r>
              <a:rPr lang="en-GB" dirty="0"/>
              <a:t>Member</a:t>
            </a:r>
            <a:endParaRPr dirty="0"/>
          </a:p>
          <a:p>
            <a:pPr marL="457200" lvl="0" indent="-317500" algn="l" rtl="0">
              <a:spcBef>
                <a:spcPts val="0"/>
              </a:spcBef>
              <a:spcAft>
                <a:spcPts val="0"/>
              </a:spcAft>
              <a:buSzPts val="1400"/>
              <a:buChar char="●"/>
            </a:pPr>
            <a:r>
              <a:rPr lang="en-GB" dirty="0"/>
              <a:t>Caregiver</a:t>
            </a:r>
            <a:endParaRPr dirty="0"/>
          </a:p>
          <a:p>
            <a:pPr marL="457200" lvl="0" indent="-317500" algn="l" rtl="0">
              <a:spcBef>
                <a:spcPts val="0"/>
              </a:spcBef>
              <a:spcAft>
                <a:spcPts val="0"/>
              </a:spcAft>
              <a:buSzPts val="1400"/>
              <a:buChar char="●"/>
            </a:pPr>
            <a:r>
              <a:rPr lang="en-GB" dirty="0"/>
              <a:t>Volunteer</a:t>
            </a:r>
            <a:endParaRPr dirty="0"/>
          </a:p>
          <a:p>
            <a:pPr marL="457200" lvl="0" indent="-317500" algn="l" rtl="0">
              <a:spcBef>
                <a:spcPts val="0"/>
              </a:spcBef>
              <a:spcAft>
                <a:spcPts val="0"/>
              </a:spcAft>
              <a:buSzPts val="1400"/>
              <a:buChar char="●"/>
            </a:pPr>
            <a:r>
              <a:rPr lang="en-GB" dirty="0"/>
              <a:t>Partner</a:t>
            </a:r>
            <a:endParaRPr dirty="0"/>
          </a:p>
          <a:p>
            <a:pPr marL="457200" lvl="0" indent="-317500" algn="l" rtl="0">
              <a:spcBef>
                <a:spcPts val="0"/>
              </a:spcBef>
              <a:spcAft>
                <a:spcPts val="0"/>
              </a:spcAft>
              <a:buSzPts val="1400"/>
              <a:buChar char="●"/>
            </a:pPr>
            <a:r>
              <a:rPr lang="en-GB" dirty="0"/>
              <a:t>Admin</a:t>
            </a:r>
            <a:endParaRPr lang="id-ID" dirty="0"/>
          </a:p>
          <a:p>
            <a:pPr marL="457200" lvl="0" indent="-317500" algn="l" rtl="0">
              <a:spcBef>
                <a:spcPts val="0"/>
              </a:spcBef>
              <a:spcAft>
                <a:spcPts val="0"/>
              </a:spcAft>
              <a:buSzPts val="1400"/>
              <a:buChar char="●"/>
            </a:pPr>
            <a:r>
              <a:rPr lang="id-ID" dirty="0"/>
              <a:t>Donor</a:t>
            </a:r>
            <a:endParaRPr dirty="0"/>
          </a:p>
        </p:txBody>
      </p:sp>
      <p:sp>
        <p:nvSpPr>
          <p:cNvPr id="11" name="Google Shape;85;p16">
            <a:extLst>
              <a:ext uri="{FF2B5EF4-FFF2-40B4-BE49-F238E27FC236}">
                <a16:creationId xmlns:a16="http://schemas.microsoft.com/office/drawing/2014/main" id="{07FA733B-44A2-40BE-9F19-FC50F6D9CE3B}"/>
              </a:ext>
            </a:extLst>
          </p:cNvPr>
          <p:cNvSpPr txBox="1"/>
          <p:nvPr/>
        </p:nvSpPr>
        <p:spPr>
          <a:xfrm>
            <a:off x="3204421" y="2927826"/>
            <a:ext cx="2992800" cy="129263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dirty="0"/>
              <a:t>Each role will have different tasks or purposes based on </a:t>
            </a:r>
            <a:r>
              <a:rPr lang="id-ID" dirty="0"/>
              <a:t>Meals on Wheels </a:t>
            </a:r>
            <a:r>
              <a:rPr lang="en-GB" dirty="0"/>
              <a:t>Project Objectives.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7DA4F76-1190-44CA-B682-D33A92960A71}"/>
              </a:ext>
            </a:extLst>
          </p:cNvPr>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5" name="object 3">
            <a:extLst>
              <a:ext uri="{FF2B5EF4-FFF2-40B4-BE49-F238E27FC236}">
                <a16:creationId xmlns:a16="http://schemas.microsoft.com/office/drawing/2014/main" id="{883B5F02-79EE-4B64-910A-489E2CB3A074}"/>
              </a:ext>
            </a:extLst>
          </p:cNvPr>
          <p:cNvGrpSpPr/>
          <p:nvPr/>
        </p:nvGrpSpPr>
        <p:grpSpPr>
          <a:xfrm>
            <a:off x="-42799" y="1147572"/>
            <a:ext cx="8982710" cy="5651500"/>
            <a:chOff x="15240" y="1147572"/>
            <a:chExt cx="8982710" cy="5651500"/>
          </a:xfrm>
        </p:grpSpPr>
        <p:sp>
          <p:nvSpPr>
            <p:cNvPr id="6" name="object 4">
              <a:extLst>
                <a:ext uri="{FF2B5EF4-FFF2-40B4-BE49-F238E27FC236}">
                  <a16:creationId xmlns:a16="http://schemas.microsoft.com/office/drawing/2014/main" id="{04E10DAC-CC90-40FA-B1E1-A3ED4E5AF362}"/>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634F2038-716D-47DA-8207-C1CC116FCF9B}"/>
                </a:ext>
              </a:extLst>
            </p:cNvPr>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F36040B7-244D-4C83-AFB5-994BADB9A915}"/>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9" name="object 7">
              <a:extLst>
                <a:ext uri="{FF2B5EF4-FFF2-40B4-BE49-F238E27FC236}">
                  <a16:creationId xmlns:a16="http://schemas.microsoft.com/office/drawing/2014/main" id="{23C30BBD-1800-4A50-A4E6-2F46ABE371A7}"/>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E7C5CDDD-BE37-45C7-8A99-8A0AB6C080DA}"/>
              </a:ext>
            </a:extLst>
          </p:cNvPr>
          <p:cNvPicPr>
            <a:picLocks noChangeAspect="1"/>
          </p:cNvPicPr>
          <p:nvPr/>
        </p:nvPicPr>
        <p:blipFill>
          <a:blip r:embed="rId4"/>
          <a:stretch>
            <a:fillRect/>
          </a:stretch>
        </p:blipFill>
        <p:spPr>
          <a:xfrm>
            <a:off x="132037" y="2175316"/>
            <a:ext cx="8750300" cy="3241675"/>
          </a:xfrm>
          <a:prstGeom prst="rect">
            <a:avLst/>
          </a:prstGeom>
        </p:spPr>
      </p:pic>
    </p:spTree>
    <p:extLst>
      <p:ext uri="{BB962C8B-B14F-4D97-AF65-F5344CB8AC3E}">
        <p14:creationId xmlns:p14="http://schemas.microsoft.com/office/powerpoint/2010/main" val="2943700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FD48B9CB-DAE6-4486-8D6C-831F5B682D6F}"/>
              </a:ext>
            </a:extLst>
          </p:cNvPr>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12" name="object 3">
            <a:extLst>
              <a:ext uri="{FF2B5EF4-FFF2-40B4-BE49-F238E27FC236}">
                <a16:creationId xmlns:a16="http://schemas.microsoft.com/office/drawing/2014/main" id="{D2D64BDC-3CF8-4EC3-9618-145DDBE1754A}"/>
              </a:ext>
            </a:extLst>
          </p:cNvPr>
          <p:cNvGrpSpPr/>
          <p:nvPr/>
        </p:nvGrpSpPr>
        <p:grpSpPr>
          <a:xfrm>
            <a:off x="-42799" y="1147572"/>
            <a:ext cx="8982710" cy="5651500"/>
            <a:chOff x="15240" y="1147572"/>
            <a:chExt cx="8982710" cy="5651500"/>
          </a:xfrm>
        </p:grpSpPr>
        <p:sp>
          <p:nvSpPr>
            <p:cNvPr id="13" name="object 4">
              <a:extLst>
                <a:ext uri="{FF2B5EF4-FFF2-40B4-BE49-F238E27FC236}">
                  <a16:creationId xmlns:a16="http://schemas.microsoft.com/office/drawing/2014/main" id="{1485CEB0-5BD2-4501-97A6-8205EE5B5027}"/>
                </a:ext>
              </a:extLst>
            </p:cNvPr>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C97CAB22-5361-408A-A581-B4FD395F9BB6}"/>
                </a:ext>
              </a:extLst>
            </p:cNvPr>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15" name="object 6">
              <a:extLst>
                <a:ext uri="{FF2B5EF4-FFF2-40B4-BE49-F238E27FC236}">
                  <a16:creationId xmlns:a16="http://schemas.microsoft.com/office/drawing/2014/main" id="{4F3F1952-C1D5-48FF-B6F3-C22FFEE04DB3}"/>
                </a:ext>
              </a:extLst>
            </p:cNvPr>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16" name="object 7">
              <a:extLst>
                <a:ext uri="{FF2B5EF4-FFF2-40B4-BE49-F238E27FC236}">
                  <a16:creationId xmlns:a16="http://schemas.microsoft.com/office/drawing/2014/main" id="{0099E915-729A-4D3E-89E3-EA397C724E8F}"/>
                </a:ext>
              </a:extLst>
            </p:cNvPr>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7" name="object 8">
            <a:extLst>
              <a:ext uri="{FF2B5EF4-FFF2-40B4-BE49-F238E27FC236}">
                <a16:creationId xmlns:a16="http://schemas.microsoft.com/office/drawing/2014/main" id="{0824B5FD-38EB-482B-87F6-86CE84823BA8}"/>
              </a:ext>
            </a:extLst>
          </p:cNvPr>
          <p:cNvSpPr txBox="1"/>
          <p:nvPr/>
        </p:nvSpPr>
        <p:spPr>
          <a:xfrm>
            <a:off x="181926" y="1441009"/>
            <a:ext cx="8652561" cy="6418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75" dirty="0">
                <a:latin typeface="Carlito"/>
                <a:cs typeface="Carlito"/>
              </a:rPr>
              <a:t> </a:t>
            </a:r>
            <a:r>
              <a:rPr sz="2000" b="1" spc="-10" dirty="0">
                <a:latin typeface="Carlito"/>
                <a:cs typeface="Carlito"/>
              </a:rPr>
              <a:t>Deliverables</a:t>
            </a:r>
            <a:r>
              <a:rPr lang="en-US" sz="2000" b="1" spc="-10" dirty="0">
                <a:latin typeface="Carlito"/>
                <a:cs typeface="Carlito"/>
              </a:rPr>
              <a:t>:</a:t>
            </a: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8" name="Picture 17">
            <a:extLst>
              <a:ext uri="{FF2B5EF4-FFF2-40B4-BE49-F238E27FC236}">
                <a16:creationId xmlns:a16="http://schemas.microsoft.com/office/drawing/2014/main" id="{D883CB17-A822-45D0-87C8-583D873C6D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3510" y="1817977"/>
            <a:ext cx="5943600" cy="4836160"/>
          </a:xfrm>
          <a:prstGeom prst="rect">
            <a:avLst/>
          </a:prstGeom>
          <a:noFill/>
          <a:ln>
            <a:noFill/>
          </a:ln>
        </p:spPr>
      </p:pic>
    </p:spTree>
    <p:extLst>
      <p:ext uri="{BB962C8B-B14F-4D97-AF65-F5344CB8AC3E}">
        <p14:creationId xmlns:p14="http://schemas.microsoft.com/office/powerpoint/2010/main" val="3618975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118d1a0-f5a0-4e12-83ce-6c8453885330">
      <Terms xmlns="http://schemas.microsoft.com/office/infopath/2007/PartnerControls"/>
    </lcf76f155ced4ddcb4097134ff3c332f>
    <TaxCatchAll xmlns="c0babb3f-4b83-4bd4-b00e-4acf958a406a" xsi:nil="true"/>
    <SharedWithUsers xmlns="c0babb3f-4b83-4bd4-b00e-4acf958a406a">
      <UserInfo>
        <DisplayName/>
        <AccountId xsi:nil="true"/>
        <AccountType/>
      </UserInfo>
    </SharedWithUsers>
    <MediaLengthInSeconds xmlns="d118d1a0-f5a0-4e12-83ce-6c84538853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75E9F97BC1B5458BF54EED01CD8DCC" ma:contentTypeVersion="13" ma:contentTypeDescription="Create a new document." ma:contentTypeScope="" ma:versionID="bde7b20f9a0781bc161b174d17587a3b">
  <xsd:schema xmlns:xsd="http://www.w3.org/2001/XMLSchema" xmlns:xs="http://www.w3.org/2001/XMLSchema" xmlns:p="http://schemas.microsoft.com/office/2006/metadata/properties" xmlns:ns2="d118d1a0-f5a0-4e12-83ce-6c8453885330" xmlns:ns3="c0babb3f-4b83-4bd4-b00e-4acf958a406a" targetNamespace="http://schemas.microsoft.com/office/2006/metadata/properties" ma:root="true" ma:fieldsID="e4d5efd487035f9b59f41f3f5a2a10ba" ns2:_="" ns3:_="">
    <xsd:import namespace="d118d1a0-f5a0-4e12-83ce-6c8453885330"/>
    <xsd:import namespace="c0babb3f-4b83-4bd4-b00e-4acf958a40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8d1a0-f5a0-4e12-83ce-6c8453885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babb3f-4b83-4bd4-b00e-4acf958a40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88b2bf-274e-4f33-a410-37d88b11a109}" ma:internalName="TaxCatchAll" ma:showField="CatchAllData" ma:web="c0babb3f-4b83-4bd4-b00e-4acf958a40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A20251-CE06-4FC6-90F2-C5C9073DC163}">
  <ds:schemaRefs>
    <ds:schemaRef ds:uri="http://schemas.microsoft.com/office/2006/metadata/properties"/>
    <ds:schemaRef ds:uri="http://schemas.microsoft.com/office/infopath/2007/PartnerControls"/>
    <ds:schemaRef ds:uri="f99132de-445b-4b83-9e71-32bdcae35fcb"/>
    <ds:schemaRef ds:uri="6c8f5a07-228b-405d-b4d0-87e4859cc715"/>
    <ds:schemaRef ds:uri="0deb1476-bece-4e13-bf35-82df09f35d79"/>
    <ds:schemaRef ds:uri="9590665a-f40a-4e2a-9bd7-359eb34129ed"/>
    <ds:schemaRef ds:uri="6ef74911-748c-405b-92c7-1cbe79b9f721"/>
    <ds:schemaRef ds:uri="8339a6f3-bbbe-4872-98ab-967928b3ca45"/>
    <ds:schemaRef ds:uri="4c0b7963-821a-4ef3-8656-26f44fbc441f"/>
    <ds:schemaRef ds:uri="4653679c-027a-42da-84e0-ee3db271a3d7"/>
    <ds:schemaRef ds:uri="d118d1a0-f5a0-4e12-83ce-6c8453885330"/>
    <ds:schemaRef ds:uri="c0babb3f-4b83-4bd4-b00e-4acf958a406a"/>
  </ds:schemaRefs>
</ds:datastoreItem>
</file>

<file path=customXml/itemProps2.xml><?xml version="1.0" encoding="utf-8"?>
<ds:datastoreItem xmlns:ds="http://schemas.openxmlformats.org/officeDocument/2006/customXml" ds:itemID="{2C951229-66CA-4B17-8096-832513F419D0}">
  <ds:schemaRefs>
    <ds:schemaRef ds:uri="http://schemas.microsoft.com/sharepoint/v3/contenttype/forms"/>
  </ds:schemaRefs>
</ds:datastoreItem>
</file>

<file path=customXml/itemProps3.xml><?xml version="1.0" encoding="utf-8"?>
<ds:datastoreItem xmlns:ds="http://schemas.openxmlformats.org/officeDocument/2006/customXml" ds:itemID="{CDCFBC0A-7DB7-4A87-BD5F-CD84691AA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18d1a0-f5a0-4e12-83ce-6c8453885330"/>
    <ds:schemaRef ds:uri="c0babb3f-4b83-4bd4-b00e-4acf958a4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703</TotalTime>
  <Words>779</Words>
  <Application>Microsoft Office PowerPoint</Application>
  <PresentationFormat>On-screen Show (4:3)</PresentationFormat>
  <Paragraphs>171</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Algerian</vt:lpstr>
      <vt:lpstr>Arial</vt:lpstr>
      <vt:lpstr>Calibri</vt:lpstr>
      <vt:lpstr>Cambria</vt:lpstr>
      <vt:lpstr>Carlito</vt:lpstr>
      <vt:lpstr>Times New Roman</vt:lpstr>
      <vt:lpstr>Wingdings</vt:lpstr>
      <vt:lpstr>Office Theme</vt:lpstr>
      <vt:lpstr>Develop Enterprise Application</vt:lpstr>
      <vt:lpstr>Contents</vt:lpstr>
      <vt:lpstr>Contents</vt:lpstr>
      <vt:lpstr>1. Project Definition</vt:lpstr>
      <vt:lpstr>1. Project Definition</vt:lpstr>
      <vt:lpstr>1. Project Definition</vt:lpstr>
      <vt:lpstr>2. Project Deliverables</vt:lpstr>
      <vt:lpstr>2. Project Deliverables</vt:lpstr>
      <vt:lpstr>2. Project Deliverables</vt:lpstr>
      <vt:lpstr>2. Project Deliverables</vt:lpstr>
      <vt:lpstr>3. Project Milestones &amp; Tasks</vt:lpstr>
      <vt:lpstr>4. Project Environment</vt:lpstr>
      <vt:lpstr>5. Tools</vt:lpstr>
      <vt:lpstr>7. Project Gantt Chart</vt:lpstr>
      <vt:lpstr>8. Project Execution</vt:lpstr>
      <vt:lpstr>8. Project Execution</vt:lpstr>
      <vt:lpstr>8. Project Execution</vt:lpstr>
      <vt:lpstr>8. Project Execution</vt:lpstr>
      <vt:lpstr>8. Project Execution</vt:lpstr>
      <vt:lpstr>8. Project Execution</vt:lpstr>
      <vt:lpstr>9. Milestone Feedback &amp; Action taken</vt:lpstr>
      <vt:lpstr>10. Proposed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Agung Yuda Pratama  - bdse-0922-076</cp:lastModifiedBy>
  <cp:revision>63</cp:revision>
  <dcterms:created xsi:type="dcterms:W3CDTF">2020-12-22T04:17:09Z</dcterms:created>
  <dcterms:modified xsi:type="dcterms:W3CDTF">2023-08-09T11:48:54Z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2018-08-21T00:00:00Z</vt:filetime>
  </property>
  <property fmtid="{D5CDD505-2E9C-101B-9397-08002B2CF9AE}" pid="3" name="Creator">
    <vt:lpwstr>Microsoft® PowerPoint® 2016</vt:lpwstr>
  </property>
  <property fmtid="{D5CDD505-2E9C-101B-9397-08002B2CF9AE}" pid="4" name="LastSaved">
    <vt:filetime>2020-12-22T00:00:00Z</vt:filetime>
  </property>
  <property fmtid="{D5CDD505-2E9C-101B-9397-08002B2CF9AE}" pid="5" name="ContentTypeId">
    <vt:lpwstr>0x010100B975E9F97BC1B5458BF54EED01CD8DCC</vt:lpwstr>
  </property>
  <property fmtid="{D5CDD505-2E9C-101B-9397-08002B2CF9AE}" pid="6" name="MediaServiceImageTags">
    <vt:lpwstr/>
  </property>
  <property fmtid="{D5CDD505-2E9C-101B-9397-08002B2CF9AE}" pid="7" name="Order">
    <vt:r8>28800</vt:r8>
  </property>
  <property fmtid="{D5CDD505-2E9C-101B-9397-08002B2CF9AE}" pid="8" name="xd_Signature">
    <vt:bool>false</vt:bool>
  </property>
  <property fmtid="{D5CDD505-2E9C-101B-9397-08002B2CF9AE}" pid="9" name="xd_ProgID">
    <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ies>
</file>